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4" r:id="rId15"/>
    <p:sldId id="279" r:id="rId16"/>
    <p:sldId id="278" r:id="rId17"/>
    <p:sldId id="271" r:id="rId18"/>
    <p:sldId id="275" r:id="rId19"/>
    <p:sldId id="272" r:id="rId20"/>
    <p:sldId id="273" r:id="rId21"/>
    <p:sldId id="276" r:id="rId22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4"/>
    </p:embeddedFont>
    <p:embeddedFont>
      <p:font typeface="G마켓 산스 TTF Medium" panose="020000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CBEAC"/>
    <a:srgbClr val="E7E8E2"/>
    <a:srgbClr val="5A7D59"/>
    <a:srgbClr val="726B6B"/>
    <a:srgbClr val="775EEE"/>
    <a:srgbClr val="947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89294" autoAdjust="0"/>
  </p:normalViewPr>
  <p:slideViewPr>
    <p:cSldViewPr snapToGrid="0">
      <p:cViewPr varScale="1">
        <p:scale>
          <a:sx n="102" d="100"/>
          <a:sy n="102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135B8-6E7E-4124-93AE-B42B1143CECC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490F9-B390-4F36-A914-54A3DAFB2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21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서울에 마스터 노드</a:t>
            </a:r>
            <a:r>
              <a:rPr lang="en-US" altLang="ko-KR" dirty="0"/>
              <a:t>, </a:t>
            </a:r>
            <a:r>
              <a:rPr lang="ko-KR" altLang="en-US" dirty="0"/>
              <a:t>서울</a:t>
            </a:r>
            <a:r>
              <a:rPr lang="en-US" altLang="ko-KR" dirty="0"/>
              <a:t>, </a:t>
            </a:r>
            <a:r>
              <a:rPr lang="ko-KR" altLang="en-US" dirty="0"/>
              <a:t>대전 각각에 워커 노드로 클러스터를 구성하였고</a:t>
            </a:r>
            <a:r>
              <a:rPr lang="en-US" altLang="ko-KR" dirty="0"/>
              <a:t>, </a:t>
            </a:r>
            <a:r>
              <a:rPr lang="en-US" altLang="ko-KR" dirty="0" err="1"/>
              <a:t>FaaS</a:t>
            </a:r>
            <a:r>
              <a:rPr lang="ko-KR" altLang="en-US" dirty="0"/>
              <a:t>를 위한 </a:t>
            </a:r>
            <a:r>
              <a:rPr lang="en-US" altLang="ko-KR" dirty="0"/>
              <a:t>KEDA</a:t>
            </a:r>
            <a:r>
              <a:rPr lang="ko-KR" altLang="en-US" dirty="0"/>
              <a:t>를 배포하였으며</a:t>
            </a:r>
            <a:r>
              <a:rPr lang="en-US" altLang="ko-KR" dirty="0"/>
              <a:t>, metrics server</a:t>
            </a:r>
            <a:r>
              <a:rPr lang="ko-KR" altLang="en-US" dirty="0"/>
              <a:t>를 설치하고 이를 활용하는 </a:t>
            </a:r>
            <a:r>
              <a:rPr lang="en-US" altLang="ko-KR" dirty="0"/>
              <a:t>HPA</a:t>
            </a:r>
            <a:r>
              <a:rPr lang="ko-KR" altLang="en-US" dirty="0"/>
              <a:t>를 구성 완료하였습니다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각 노드의 사용량을 모니터링하는 프로메테우스와 </a:t>
            </a:r>
            <a:r>
              <a:rPr lang="ko-KR" altLang="en-US" dirty="0" err="1"/>
              <a:t>그라파냐를</a:t>
            </a:r>
            <a:r>
              <a:rPr lang="ko-KR" altLang="en-US" dirty="0"/>
              <a:t> 설치하였고</a:t>
            </a:r>
            <a:r>
              <a:rPr lang="en-US" altLang="ko-KR" dirty="0"/>
              <a:t>, </a:t>
            </a:r>
            <a:r>
              <a:rPr lang="ko-KR" altLang="en-US" dirty="0"/>
              <a:t>메시징 프로토콜을 사용하기 위해 </a:t>
            </a:r>
            <a:r>
              <a:rPr lang="en-US" altLang="ko-KR" dirty="0"/>
              <a:t>RabbitMQ </a:t>
            </a:r>
            <a:r>
              <a:rPr lang="ko-KR" altLang="en-US" dirty="0"/>
              <a:t>서버를 마스터 노드에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99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rabbitMQ</a:t>
            </a:r>
            <a:r>
              <a:rPr lang="ko-KR" altLang="en-US" dirty="0"/>
              <a:t>는 </a:t>
            </a:r>
            <a:r>
              <a:rPr lang="en-US" altLang="ko-KR" dirty="0"/>
              <a:t>KEDA</a:t>
            </a:r>
            <a:r>
              <a:rPr lang="ko-KR" altLang="en-US" dirty="0"/>
              <a:t>의 </a:t>
            </a:r>
            <a:r>
              <a:rPr lang="en-US" altLang="ko-KR" dirty="0" err="1"/>
              <a:t>trigge</a:t>
            </a:r>
            <a:r>
              <a:rPr lang="ko-KR" altLang="en-US" dirty="0"/>
              <a:t>로서의 역할을 수행한다고 하였는데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AMQP</a:t>
            </a:r>
            <a:r>
              <a:rPr lang="ko-KR" altLang="en-US" dirty="0"/>
              <a:t> 프로토콜로 전송된 메시지는 큐에 쌓이고 큐에 쌓인 것을 </a:t>
            </a:r>
            <a:r>
              <a:rPr lang="en-US" altLang="ko-KR" dirty="0"/>
              <a:t>KEDA</a:t>
            </a:r>
            <a:r>
              <a:rPr lang="ko-KR" altLang="en-US" dirty="0"/>
              <a:t>가 감시하여 </a:t>
            </a:r>
            <a:r>
              <a:rPr lang="en-US" altLang="ko-KR" dirty="0"/>
              <a:t>zero to Scale</a:t>
            </a:r>
            <a:r>
              <a:rPr lang="ko-KR" altLang="en-US" dirty="0"/>
              <a:t>를 수행하게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메시지 큐에 임의로 정해준 수보다 많은 메시지가 쌓였다면 하나의 </a:t>
            </a:r>
            <a:r>
              <a:rPr lang="en-US" altLang="ko-KR" dirty="0"/>
              <a:t>Pod</a:t>
            </a:r>
            <a:r>
              <a:rPr lang="ko-KR" altLang="en-US" dirty="0"/>
              <a:t>에서 처리하기에는 리소스가 부족하다고 판단하여 </a:t>
            </a:r>
            <a:r>
              <a:rPr lang="en-US" altLang="ko-KR" dirty="0"/>
              <a:t>Scale-out</a:t>
            </a:r>
            <a:r>
              <a:rPr lang="ko-KR" altLang="en-US" dirty="0"/>
              <a:t>을 하도록 트리거를 설정하였습니다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411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18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22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클러스터 모니터링 툴인 프로메테우스와 </a:t>
            </a:r>
            <a:r>
              <a:rPr lang="ko-KR" altLang="en-US" dirty="0" err="1"/>
              <a:t>그라파냐를</a:t>
            </a:r>
            <a:r>
              <a:rPr lang="ko-KR" altLang="en-US" dirty="0"/>
              <a:t> 이용하여 </a:t>
            </a:r>
            <a:r>
              <a:rPr lang="en-US" altLang="ko-KR" dirty="0"/>
              <a:t>CPU </a:t>
            </a:r>
            <a:r>
              <a:rPr lang="ko-KR" altLang="en-US" dirty="0"/>
              <a:t>사용률</a:t>
            </a:r>
            <a:r>
              <a:rPr lang="en-US" altLang="ko-KR" dirty="0"/>
              <a:t>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읽기쓰기 상태</a:t>
            </a:r>
            <a:r>
              <a:rPr lang="en-US" altLang="ko-KR" dirty="0"/>
              <a:t>, </a:t>
            </a:r>
            <a:r>
              <a:rPr lang="ko-KR" altLang="en-US" dirty="0"/>
              <a:t>네트워크 </a:t>
            </a:r>
            <a:r>
              <a:rPr lang="en-US" altLang="ko-KR" dirty="0"/>
              <a:t>Bandwidth </a:t>
            </a:r>
            <a:r>
              <a:rPr lang="ko-KR" altLang="en-US" dirty="0"/>
              <a:t>사용량</a:t>
            </a:r>
            <a:r>
              <a:rPr lang="en-US" altLang="ko-KR" dirty="0"/>
              <a:t> </a:t>
            </a:r>
            <a:r>
              <a:rPr lang="ko-KR" altLang="en-US" dirty="0"/>
              <a:t>등 효과적으로 노드들의 상태나 부하율을 모니터링 및 관리할 수 있게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하나는 서울이고 하나는 대전입니다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610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 사고 위치 표시를 위해 </a:t>
            </a:r>
            <a:r>
              <a:rPr lang="en-US" altLang="ko-KR" dirty="0"/>
              <a:t>T map API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데이터베이스에 있는 </a:t>
            </a:r>
            <a:r>
              <a:rPr lang="en-US" altLang="ko-KR" dirty="0"/>
              <a:t>location </a:t>
            </a:r>
            <a:r>
              <a:rPr lang="ko-KR" altLang="en-US" dirty="0"/>
              <a:t>좌표들을 지도에 표시할 수 있도록 구현하는 것까지 완료하였습니다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2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전통적인 서버 구성은 오른쪽 그림과 같이 필요한 리소스 만큼의 서버를 빌려 애플리케이션을 배포하는 형태였다면</a:t>
            </a:r>
            <a:r>
              <a:rPr lang="en-US" altLang="ko-KR" dirty="0"/>
              <a:t>,</a:t>
            </a:r>
          </a:p>
          <a:p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FaaS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Serverless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모델은 프로젝트를 여러 개의 함수로 쪼개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 함수를 필요할 때에만 호출하는 방식입니다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함수들이 특정 이벤트가 발생했을 때 실행되는 횟수만큼 비용을 내는 방식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이기 때문에 합리적이라고 볼 수 있는데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이러한 서버리스를 활용하여 서비스를 배포하는 것이 저희 팀의 개발 목표였습니다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3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교통사고는 항시 있는 것이 아닌 간간이 일어나는 사건으로</a:t>
            </a:r>
            <a:r>
              <a:rPr lang="en-US" altLang="ko-KR" dirty="0"/>
              <a:t>, </a:t>
            </a:r>
            <a:r>
              <a:rPr lang="ko-KR" altLang="en-US" dirty="0"/>
              <a:t>항상 복잡한 </a:t>
            </a:r>
            <a:r>
              <a:rPr lang="en-US" altLang="ko-KR" dirty="0"/>
              <a:t>application</a:t>
            </a:r>
            <a:r>
              <a:rPr lang="ko-KR" altLang="en-US" dirty="0"/>
              <a:t>이 돌아가는 서버를 빌려 요금을 지불하는 것보다는</a:t>
            </a:r>
            <a:r>
              <a:rPr lang="en-US" altLang="ko-KR" dirty="0"/>
              <a:t> </a:t>
            </a:r>
            <a:r>
              <a:rPr lang="ko-KR" altLang="en-US" dirty="0"/>
              <a:t>사고 이벤트가 발생했을 때 함수로서 호출하여 사용하는 것이 더 합리적일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ko-KR" altLang="en-US" dirty="0" err="1"/>
              <a:t>딥러닝이</a:t>
            </a:r>
            <a:r>
              <a:rPr lang="ko-KR" altLang="en-US" dirty="0"/>
              <a:t> 사고 감지를 하면 그것을 이벤트로 삼아 사고 상황을 요약해주는 부하가 큰 어플리케이션을 배포하기로 하였고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dirty="0" err="1"/>
              <a:t>쿠버네티스의</a:t>
            </a:r>
            <a:r>
              <a:rPr lang="ko-KR" altLang="en-US" dirty="0"/>
              <a:t> </a:t>
            </a:r>
            <a:r>
              <a:rPr lang="en-US" altLang="ko-KR" dirty="0"/>
              <a:t>KEDA</a:t>
            </a:r>
            <a:r>
              <a:rPr lang="ko-KR" altLang="en-US" dirty="0"/>
              <a:t>를 통해 실현한다고 발표를 </a:t>
            </a:r>
            <a:r>
              <a:rPr lang="ko-KR" altLang="en-US" dirty="0" err="1"/>
              <a:t>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9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사고감지 애플리케이션은 성남의 </a:t>
            </a:r>
            <a:r>
              <a:rPr lang="en-US" altLang="ko-KR" dirty="0"/>
              <a:t>HPC </a:t>
            </a:r>
            <a:r>
              <a:rPr lang="ko-KR" altLang="en-US" dirty="0"/>
              <a:t>사용하고</a:t>
            </a:r>
            <a:r>
              <a:rPr lang="en-US" altLang="ko-KR" dirty="0"/>
              <a:t>, </a:t>
            </a:r>
            <a:r>
              <a:rPr lang="ko-KR" altLang="en-US" dirty="0"/>
              <a:t>대전을 마스터 노드로</a:t>
            </a:r>
            <a:r>
              <a:rPr lang="en-US" altLang="ko-KR" dirty="0"/>
              <a:t>, </a:t>
            </a:r>
            <a:r>
              <a:rPr lang="ko-KR" altLang="en-US" dirty="0"/>
              <a:t>각 지역을 워커 노드로 클러스터를 구성하여</a:t>
            </a:r>
            <a:r>
              <a:rPr lang="en-US" altLang="ko-KR" dirty="0"/>
              <a:t>, </a:t>
            </a:r>
            <a:r>
              <a:rPr lang="ko-KR" altLang="en-US" dirty="0"/>
              <a:t>대전에서 모니터링 및 통합관리</a:t>
            </a:r>
            <a:r>
              <a:rPr lang="en-US" altLang="ko-KR" dirty="0"/>
              <a:t>, </a:t>
            </a:r>
            <a:r>
              <a:rPr lang="ko-KR" altLang="en-US" dirty="0" err="1"/>
              <a:t>쿠버네티스를</a:t>
            </a:r>
            <a:r>
              <a:rPr lang="ko-KR" altLang="en-US" dirty="0"/>
              <a:t> 활용한 고가용성 보장에 대한 내용을 발표하였습니다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7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 팀의 목표는 결과적으로 다음과 같았습니다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마스터 노드의 위치를 서울로 변경하였습니다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원래는 지역적으로 가장 가운데에 있는 대전이나 세종이 워커 노드들을 컨트롤 하기에 가장 합리적이라고 생각하여 왼쪽과 같이 클러스터를 구성하였는데</a:t>
            </a:r>
            <a:r>
              <a:rPr lang="en-US" altLang="ko-KR" dirty="0"/>
              <a:t>. 1</a:t>
            </a:r>
            <a:r>
              <a:rPr lang="ko-KR" altLang="en-US" dirty="0"/>
              <a:t>차 멘토링 때 받았던 지적도 그렇고 사실 거리상으로는 멀지만</a:t>
            </a:r>
            <a:r>
              <a:rPr lang="en-US" altLang="ko-KR" dirty="0"/>
              <a:t>, </a:t>
            </a:r>
            <a:r>
              <a:rPr lang="ko-KR" altLang="en-US" dirty="0" err="1"/>
              <a:t>코렌의</a:t>
            </a:r>
            <a:r>
              <a:rPr lang="ko-KR" altLang="en-US" dirty="0"/>
              <a:t> 초고속 인터넷 망으로 구성되기 때문에 위치는 무의미하다고 판단하였습니다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Koren</a:t>
            </a:r>
            <a:r>
              <a:rPr lang="ko-KR" altLang="en-US" dirty="0"/>
              <a:t>에서 제공하는 </a:t>
            </a:r>
            <a:r>
              <a:rPr lang="en-US" altLang="ko-KR" dirty="0"/>
              <a:t>VM</a:t>
            </a:r>
            <a:r>
              <a:rPr lang="ko-KR" altLang="en-US" dirty="0"/>
              <a:t>을 다양한 지역에서 빌리고자 하였으나 서울 대전 두 지역밖에 제공을 못한다고 하여</a:t>
            </a:r>
            <a:r>
              <a:rPr lang="en-US" altLang="ko-KR" dirty="0"/>
              <a:t>, </a:t>
            </a:r>
            <a:r>
              <a:rPr lang="ko-KR" altLang="en-US" dirty="0"/>
              <a:t>서울에 마스터 노드를 구성하게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44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서비스를 여러 개로 확장하였습니다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FaaS</a:t>
            </a:r>
            <a:r>
              <a:rPr lang="ko-KR" altLang="en-US" dirty="0"/>
              <a:t>의 이점은 다양한 함수를 사전에 정의하면 사용자가 서버를 빌리지 않고도 그 함수만을 쉽게 호출하여 쓸 수 있다는 점인데</a:t>
            </a:r>
            <a:r>
              <a:rPr lang="en-US" altLang="ko-KR" dirty="0"/>
              <a:t>, </a:t>
            </a:r>
            <a:r>
              <a:rPr lang="ko-KR" altLang="en-US" dirty="0"/>
              <a:t>저희가 기존에 인프라 구성 측면에 대해서만 생각하다 보니 서비스 측면이 빈약했다는 의견이 팀회의때 나와서</a:t>
            </a:r>
            <a:r>
              <a:rPr lang="en-US" altLang="ko-KR" dirty="0"/>
              <a:t>, </a:t>
            </a:r>
            <a:r>
              <a:rPr lang="ko-KR" altLang="en-US" dirty="0"/>
              <a:t>서비스를 추가하고자 하였고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상황</a:t>
            </a:r>
            <a:r>
              <a:rPr lang="en-US" altLang="ko-KR" dirty="0"/>
              <a:t>, </a:t>
            </a:r>
            <a:r>
              <a:rPr lang="ko-KR" altLang="en-US" dirty="0"/>
              <a:t>다양한 이벤트</a:t>
            </a:r>
            <a:r>
              <a:rPr lang="en-US" altLang="ko-KR" dirty="0"/>
              <a:t> </a:t>
            </a:r>
            <a:r>
              <a:rPr lang="ko-KR" altLang="en-US" dirty="0"/>
              <a:t>및 사용자 요청에 따라 각 </a:t>
            </a:r>
            <a:r>
              <a:rPr lang="en-US" altLang="ko-KR" dirty="0"/>
              <a:t>function</a:t>
            </a:r>
            <a:r>
              <a:rPr lang="ko-KR" altLang="en-US" dirty="0"/>
              <a:t>들이 작동하는 것을 보여주기 위해</a:t>
            </a:r>
            <a:r>
              <a:rPr lang="en-US" altLang="ko-KR" dirty="0"/>
              <a:t> </a:t>
            </a:r>
            <a:r>
              <a:rPr lang="ko-KR" altLang="en-US" dirty="0"/>
              <a:t>서비스들을 추가적으로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안전한 스마트 시티라는 컨셉에 맞춰 서비스들을 확장하였는데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54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실시간 사고 위치 표시 서비스는 </a:t>
            </a:r>
            <a:r>
              <a:rPr lang="ko-KR" altLang="en-US" dirty="0" err="1"/>
              <a:t>딥러닝으로</a:t>
            </a:r>
            <a:r>
              <a:rPr lang="ko-KR" altLang="en-US" dirty="0"/>
              <a:t> 사고를 감지하고 그 사고에 대한 실시간 위치를 표시하여</a:t>
            </a:r>
            <a:r>
              <a:rPr lang="en-US" altLang="ko-KR" dirty="0"/>
              <a:t>,</a:t>
            </a:r>
            <a:r>
              <a:rPr lang="ko-KR" altLang="en-US" dirty="0"/>
              <a:t> 사용자가 운전 중에도 미리 사고 상황을 인지할 수 있다면 더 안전한 주행이 될 수 있을 것이라는 생각에 고안하게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화재를 감지하고 발생한 위치를 </a:t>
            </a:r>
            <a:r>
              <a:rPr lang="en-US" altLang="ko-KR" dirty="0"/>
              <a:t>SNS</a:t>
            </a:r>
            <a:r>
              <a:rPr lang="ko-KR" altLang="en-US" dirty="0"/>
              <a:t>에 자동으로 빠르게 올려주면</a:t>
            </a:r>
            <a:r>
              <a:rPr lang="en-US" altLang="ko-KR" dirty="0"/>
              <a:t>, </a:t>
            </a:r>
            <a:r>
              <a:rPr lang="ko-KR" altLang="en-US" dirty="0"/>
              <a:t>근처에 있거나 방문 예정인 사람들의 안전을 보장하고 더 나아가 음영지역 화재에 대한 소방 출동 시간을 단축할 수 있다는 생각에 고안하였고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세번째로 공황 같은 공공장소에서 위험 소지품을 든 사람을 발견했을 시 그 상황에 대한 사진을 </a:t>
            </a:r>
            <a:r>
              <a:rPr lang="ko-KR" altLang="en-US" dirty="0" err="1"/>
              <a:t>딥러닝을</a:t>
            </a:r>
            <a:r>
              <a:rPr lang="ko-KR" altLang="en-US" dirty="0"/>
              <a:t> 통해 문장으로 표현한다면 문장만으로도 상황을 식별할 수 있고</a:t>
            </a:r>
            <a:r>
              <a:rPr lang="en-US" altLang="ko-KR" dirty="0"/>
              <a:t>, </a:t>
            </a:r>
            <a:r>
              <a:rPr lang="ko-KR" altLang="en-US" dirty="0"/>
              <a:t>다른 사람들의 프라이버시를 보장할 수 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세가지 서비스를 생각해보았는데</a:t>
            </a:r>
            <a:r>
              <a:rPr lang="en-US" altLang="ko-KR"/>
              <a:t>, </a:t>
            </a:r>
            <a:r>
              <a:rPr lang="en-US" altLang="ko-KR" dirty="0" err="1"/>
              <a:t>FaaS</a:t>
            </a:r>
            <a:r>
              <a:rPr lang="ko-KR" altLang="en-US" dirty="0"/>
              <a:t>로서의 서비스들이 방향성이 맞게 가고 있는지</a:t>
            </a:r>
            <a:r>
              <a:rPr lang="en-US" altLang="ko-KR" dirty="0"/>
              <a:t>, </a:t>
            </a:r>
            <a:r>
              <a:rPr lang="ko-KR" altLang="en-US" dirty="0"/>
              <a:t>합리적이고 실용성이 있는 서비스인지에 대한 의구심이 있는 상태라 이 부분에 대해 조언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4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 추진 내용은 아래와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인프라 구축에서는 </a:t>
            </a:r>
            <a:r>
              <a:rPr lang="ko-KR" altLang="en-US" dirty="0" err="1"/>
              <a:t>쿠버네티스를</a:t>
            </a:r>
            <a:r>
              <a:rPr lang="ko-KR" altLang="en-US" dirty="0"/>
              <a:t> 사용하여 클러스터를 구성하였고</a:t>
            </a:r>
            <a:r>
              <a:rPr lang="en-US" altLang="ko-KR" dirty="0"/>
              <a:t>, KEDA</a:t>
            </a:r>
            <a:r>
              <a:rPr lang="ko-KR" altLang="en-US" dirty="0"/>
              <a:t>를 배포하여 </a:t>
            </a:r>
            <a:r>
              <a:rPr lang="en-US" altLang="ko-KR" dirty="0"/>
              <a:t>zero to scale</a:t>
            </a:r>
            <a:r>
              <a:rPr lang="ko-KR" altLang="en-US" dirty="0"/>
              <a:t>을 구현</a:t>
            </a:r>
            <a:r>
              <a:rPr lang="en-US" altLang="ko-KR" dirty="0"/>
              <a:t>, HPA</a:t>
            </a:r>
            <a:r>
              <a:rPr lang="ko-KR" altLang="en-US" dirty="0"/>
              <a:t>를 사용하여 </a:t>
            </a:r>
            <a:r>
              <a:rPr lang="en-US" altLang="ko-KR" dirty="0"/>
              <a:t>auto scaling, </a:t>
            </a:r>
            <a:r>
              <a:rPr lang="ko-KR" altLang="en-US" dirty="0"/>
              <a:t>프로메테우스와 </a:t>
            </a:r>
            <a:r>
              <a:rPr lang="ko-KR" altLang="en-US" dirty="0" err="1"/>
              <a:t>그라파냐로</a:t>
            </a:r>
            <a:r>
              <a:rPr lang="ko-KR" altLang="en-US" dirty="0"/>
              <a:t> 노드들을 모니터링할 수 있도록 구성하였습니다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Function </a:t>
            </a:r>
            <a:r>
              <a:rPr lang="ko-KR" altLang="en-US" dirty="0"/>
              <a:t>구축은 아직 진행이 아직 더딘 상태인데</a:t>
            </a:r>
            <a:r>
              <a:rPr lang="en-US" altLang="ko-KR" dirty="0"/>
              <a:t>, </a:t>
            </a:r>
            <a:r>
              <a:rPr lang="ko-KR" altLang="en-US" dirty="0"/>
              <a:t>실시간 사고 위치 표시 </a:t>
            </a:r>
            <a:r>
              <a:rPr lang="en-US" altLang="ko-KR" dirty="0"/>
              <a:t>App</a:t>
            </a:r>
            <a:r>
              <a:rPr lang="ko-KR" altLang="en-US" dirty="0"/>
              <a:t>을 진행하고 있고</a:t>
            </a:r>
            <a:r>
              <a:rPr lang="en-US" altLang="ko-KR" dirty="0"/>
              <a:t>, </a:t>
            </a:r>
            <a:r>
              <a:rPr lang="ko-KR" altLang="en-US" dirty="0"/>
              <a:t>위험인물 포착 시 </a:t>
            </a:r>
            <a:r>
              <a:rPr lang="en-US" altLang="ko-KR" dirty="0"/>
              <a:t>captioning </a:t>
            </a:r>
            <a:r>
              <a:rPr lang="ko-KR" altLang="en-US" dirty="0"/>
              <a:t>하는 것을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</a:t>
            </a:r>
            <a:r>
              <a:rPr lang="en-US" altLang="ko-KR" dirty="0"/>
              <a:t>training </a:t>
            </a:r>
            <a:r>
              <a:rPr lang="ko-KR" altLang="en-US" dirty="0"/>
              <a:t>중에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FaaS</a:t>
            </a:r>
            <a:r>
              <a:rPr lang="en-US" altLang="ko-KR" dirty="0"/>
              <a:t> </a:t>
            </a:r>
            <a:r>
              <a:rPr lang="ko-KR" altLang="en-US" dirty="0"/>
              <a:t>구현은 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1437-7D58-4A9E-8BC3-E645E732A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F6483-F125-4262-B875-C44B735DA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296DF-43A0-471B-8F80-E5854A4C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0D260-F79C-4DFA-8C8D-4D869CDAD3EF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8D004-6B32-4830-8445-1A9320B3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697C4-2F21-4705-B63A-8CEBC3D6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97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B6E35-3B95-4C00-A3BE-886C96E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86424-D3C8-454E-849A-CBC8F72AA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1858A-7A71-41A1-B02F-8CBE86F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5C5A-BB88-4406-8845-A745687A4B80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D6B7B-B1FC-45DB-AE10-C4583A4C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E981E-9A98-4068-9E66-EB1B0F6D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99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409D32-9099-4A1C-8A4D-F174B1F8C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F41687-447F-4FD4-BC82-B408C7D68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E7432-87A5-4239-8A89-E8B0E232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2C14-18BA-4719-8E66-3543BDE6BBEA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1570-20DE-4F24-ADA1-079917E4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882D5-1C0E-4F81-B453-695DFB30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9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F0310-B731-4F99-9F7E-8BEF4BD2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2DD36-B2DF-4AA0-94F3-AF31F2E6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392DC-52F2-4C2C-B28F-6D1C1D7C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AADB-8AD3-4802-9E5C-ADD7D9432160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C2D87-F181-41BB-97A3-586170DC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F0E51-2FDB-4DE6-8DF5-C8C95B1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rgbClr val="726B6B"/>
                </a:solidFill>
              </a:defRPr>
            </a:lvl1pPr>
          </a:lstStyle>
          <a:p>
            <a:fld id="{038E86F2-263A-4624-9EA3-79C7520E22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42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E6188-69E4-4073-B927-8902C860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2B833-A6A2-48C1-A2B8-5C99F86E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3F1CC-8174-47F8-9F91-BD38347D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8B4C-2E30-4AD9-9580-18A2ACDE3C8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566CE-3463-4CD7-AB18-C9B5C98E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321AE-0062-4571-B1A2-7DB23A1A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5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3C2D8-99D8-4EA6-A894-856F1B36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F1004-5F62-4783-845C-8632FE064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CFE977-A662-4861-8A66-C0A511B0F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E2E2C-2D62-4159-BAFC-777BF41E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7210-0309-4C7A-9662-5ABC81ECABFC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02A7E-C9E1-47FD-9D09-AB0D31E3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AA5FF-9063-40E8-B904-1379F5E0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8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042C6-2DB2-4666-B537-99D6CA8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A2D19C-DBF3-4C36-9774-075A3A7B5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40C0-84FA-4B9B-A36F-6601AA3D7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13D4BB-AF2C-420D-BC67-9F70DC406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A67BF7-7E85-4C11-B0B2-BDBA463CE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ED72FA-2932-45BC-8DD7-1046BBB9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8EC3-4BBA-433D-9B18-0E02EF48FC68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CDAAE7-B6B6-431E-9907-E4E98D45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F7EECC-7720-4D79-81CE-EBD3CD17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0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EE92-3F89-4A12-A99B-85E6A975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713FF2-0AC2-42F1-B302-634372C0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4548-79BC-491F-B9A3-E2AE91AA0930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0A93C-072F-4C91-8076-632ACCD4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4B026D-E82E-437D-BB6E-24DD45B6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1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88E13-9665-4B06-B3A6-917733AA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1F71-4AA9-41FF-95F6-10D1EE944024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F0DA0E-7A91-4D1D-B56D-9090AC55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7F9806-42EC-4337-BA1D-E7A55814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E5E0-51E3-4115-AF03-4E2C0A50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64EAA-3352-418A-8BC5-9BA85287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D25B71-3FB3-4771-BB2E-155B17D4F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63F591-5209-4943-8104-130EACB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1DA8-4176-4CDB-905D-1F60F490FE33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C119AA-30DE-468B-80A5-4F1921A1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547C3-6E23-4290-9609-55964E8A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6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87C4-94A4-4C18-9114-28BF41B8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627A8C-8B79-4E7B-99D4-CD6FEBF85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B8B25C-EEEE-4769-8359-0F294B8DB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FF7BF-3CB2-4E78-A397-35C1770E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5080-91D3-44F9-95ED-15BCD52CA62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89B5B-8FC3-4149-910C-05E2369C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01E58-F9A3-4C61-9C54-3ADB625A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7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EE660D-BF7C-4F4E-BA25-3730E7DC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731B6-DA39-45B0-BDEC-FE3131F57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B9BBB-DC38-4B96-92A3-6F4673EF7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AE849-5255-44C5-94E7-EDE3A578B07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3DB3A-DD60-41F6-909E-2B7E029F9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786CF-DDDC-4EC7-96DE-ABCB129B1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0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ozzMGpqs6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56992-3382-498D-BC87-65F2D2363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604" y="1051690"/>
            <a:ext cx="8280401" cy="1907588"/>
          </a:xfrm>
        </p:spPr>
        <p:txBody>
          <a:bodyPr/>
          <a:lstStyle/>
          <a:p>
            <a:pPr algn="l"/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Event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 </a:t>
            </a:r>
            <a:r>
              <a:rPr lang="en-US" altLang="ko-KR" sz="7200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b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적용한 </a:t>
            </a:r>
            <a:r>
              <a:rPr lang="ko-KR" altLang="en-US" sz="5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 스마트 시티</a:t>
            </a:r>
            <a:endParaRPr lang="ko-KR" altLang="en-US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51891D-6BDA-4975-A746-DC196E2E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3400" y="5624844"/>
            <a:ext cx="5071239" cy="1527033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숭실대학교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빠숭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-Soong)</a:t>
            </a:r>
          </a:p>
          <a:p>
            <a:pPr algn="r"/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김도현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송수현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송지원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윤창섭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E8C55A-2B38-4841-8327-D52A531ECBF4}"/>
              </a:ext>
            </a:extLst>
          </p:cNvPr>
          <p:cNvCxnSpPr>
            <a:cxnSpLocks/>
          </p:cNvCxnSpPr>
          <p:nvPr/>
        </p:nvCxnSpPr>
        <p:spPr>
          <a:xfrm>
            <a:off x="7310783" y="5452634"/>
            <a:ext cx="4614039" cy="0"/>
          </a:xfrm>
          <a:prstGeom prst="line">
            <a:avLst/>
          </a:prstGeom>
          <a:ln w="28575">
            <a:solidFill>
              <a:srgbClr val="726B6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04E61458-4CCC-4031-94AB-90119FE04BB8}"/>
              </a:ext>
            </a:extLst>
          </p:cNvPr>
          <p:cNvSpPr txBox="1">
            <a:spLocks/>
          </p:cNvSpPr>
          <p:nvPr/>
        </p:nvSpPr>
        <p:spPr>
          <a:xfrm>
            <a:off x="508603" y="3339923"/>
            <a:ext cx="4449895" cy="649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NET </a:t>
            </a:r>
            <a:r>
              <a:rPr lang="ko-KR" altLang="en-US" sz="2000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챌린지</a:t>
            </a:r>
            <a:r>
              <a:rPr lang="ko-KR" altLang="en-US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캠프 시즌</a:t>
            </a:r>
            <a:r>
              <a:rPr lang="en-US" altLang="ko-KR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8   2</a:t>
            </a:r>
            <a:r>
              <a:rPr lang="ko-KR" altLang="en-US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</a:t>
            </a:r>
            <a:endParaRPr lang="ko-KR" altLang="en-US" sz="20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603E6F4-7222-468B-AD0A-A7BBB2C929C1}"/>
              </a:ext>
            </a:extLst>
          </p:cNvPr>
          <p:cNvSpPr txBox="1">
            <a:spLocks/>
          </p:cNvSpPr>
          <p:nvPr/>
        </p:nvSpPr>
        <p:spPr>
          <a:xfrm>
            <a:off x="536885" y="490196"/>
            <a:ext cx="4449894" cy="69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분산 </a:t>
            </a:r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Edge Cloud </a:t>
            </a:r>
            <a:r>
              <a: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환경에서</a:t>
            </a:r>
          </a:p>
        </p:txBody>
      </p:sp>
      <p:pic>
        <p:nvPicPr>
          <p:cNvPr id="1026" name="Picture 2" descr="고양 스마트시티">
            <a:extLst>
              <a:ext uri="{FF2B5EF4-FFF2-40B4-BE49-F238E27FC236}">
                <a16:creationId xmlns:a16="http://schemas.microsoft.com/office/drawing/2014/main" id="{4E645C95-ACC0-4DEB-9EE7-89CE5E8B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262" y="5029354"/>
            <a:ext cx="4389580" cy="15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91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7FA41-9293-4322-827D-4270E0BA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13E0D8-4FA1-4897-8822-83486127DAD3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6AF71BAA-FE11-4DB8-9613-15F2ED1B0B7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240D-71B3-4677-B76F-F61F9CF95CDC}"/>
              </a:ext>
            </a:extLst>
          </p:cNvPr>
          <p:cNvSpPr txBox="1"/>
          <p:nvPr/>
        </p:nvSpPr>
        <p:spPr>
          <a:xfrm>
            <a:off x="465892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서비스의 다양화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995932-5094-47A6-81B6-136AADA5B5B4}"/>
              </a:ext>
            </a:extLst>
          </p:cNvPr>
          <p:cNvGrpSpPr/>
          <p:nvPr/>
        </p:nvGrpSpPr>
        <p:grpSpPr>
          <a:xfrm>
            <a:off x="2038590" y="4231966"/>
            <a:ext cx="8114820" cy="2489509"/>
            <a:chOff x="2010493" y="2640878"/>
            <a:chExt cx="8114820" cy="248950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1A8121-336D-45AB-9231-C577049B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47649" y="2640878"/>
              <a:ext cx="2174065" cy="1576243"/>
            </a:xfrm>
            <a:prstGeom prst="rect">
              <a:avLst/>
            </a:prstGeom>
          </p:spPr>
        </p:pic>
        <p:pic>
          <p:nvPicPr>
            <p:cNvPr id="13" name="그래픽 12" descr="불꽃 단색으로 채워진">
              <a:extLst>
                <a:ext uri="{FF2B5EF4-FFF2-40B4-BE49-F238E27FC236}">
                  <a16:creationId xmlns:a16="http://schemas.microsoft.com/office/drawing/2014/main" id="{E2E6734D-B198-47D6-B60D-93D19DF9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남자 단색으로 채워진">
              <a:extLst>
                <a:ext uri="{FF2B5EF4-FFF2-40B4-BE49-F238E27FC236}">
                  <a16:creationId xmlns:a16="http://schemas.microsoft.com/office/drawing/2014/main" id="{80A133A7-1C74-44EF-A47D-6BF64752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925" y="299085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8114D3-4FDE-4326-9D10-ECEBDF3A9368}"/>
                </a:ext>
              </a:extLst>
            </p:cNvPr>
            <p:cNvSpPr txBox="1"/>
            <p:nvPr/>
          </p:nvSpPr>
          <p:spPr>
            <a:xfrm>
              <a:off x="2010493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교통사고 발생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18BBEF-3BE5-406A-A3D5-7BEDA1FC0A56}"/>
                </a:ext>
              </a:extLst>
            </p:cNvPr>
            <p:cNvSpPr txBox="1"/>
            <p:nvPr/>
          </p:nvSpPr>
          <p:spPr>
            <a:xfrm>
              <a:off x="4971812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화재 발생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8CFC74-5132-4FDC-9DA6-57F23C246267}"/>
                </a:ext>
              </a:extLst>
            </p:cNvPr>
            <p:cNvSpPr txBox="1"/>
            <p:nvPr/>
          </p:nvSpPr>
          <p:spPr>
            <a:xfrm>
              <a:off x="7876937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위험 인물 접근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E1DBAD-6BAF-4015-8527-00D9A805F5CB}"/>
                </a:ext>
              </a:extLst>
            </p:cNvPr>
            <p:cNvSpPr txBox="1"/>
            <p:nvPr/>
          </p:nvSpPr>
          <p:spPr>
            <a:xfrm>
              <a:off x="2265694" y="4545612"/>
              <a:ext cx="1737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위치 실시간 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표시 서비스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D806CE-67A0-40F5-B16C-099AEC77531C}"/>
                </a:ext>
              </a:extLst>
            </p:cNvPr>
            <p:cNvSpPr txBox="1"/>
            <p:nvPr/>
          </p:nvSpPr>
          <p:spPr>
            <a:xfrm>
              <a:off x="5309569" y="4545612"/>
              <a:ext cx="1572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화재 발생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 전송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D75B61-F2E9-4F27-B148-EC43F7BB3186}"/>
                </a:ext>
              </a:extLst>
            </p:cNvPr>
            <p:cNvSpPr txBox="1"/>
            <p:nvPr/>
          </p:nvSpPr>
          <p:spPr>
            <a:xfrm>
              <a:off x="7963823" y="4545612"/>
              <a:ext cx="2074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상황을 텍스트화 하는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서비스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3FE5EC-70C4-4CAC-ADE8-4D699BF9CBCA}"/>
              </a:ext>
            </a:extLst>
          </p:cNvPr>
          <p:cNvGrpSpPr/>
          <p:nvPr/>
        </p:nvGrpSpPr>
        <p:grpSpPr>
          <a:xfrm>
            <a:off x="4999909" y="953576"/>
            <a:ext cx="2248376" cy="2243288"/>
            <a:chOff x="4962753" y="856941"/>
            <a:chExt cx="2248376" cy="224328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850C4B3-36BB-405D-8DEF-D5D2A3A0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9909" y="856941"/>
              <a:ext cx="2174065" cy="15762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FDE00C-2D67-4D47-B6CE-B7C02B812E57}"/>
                </a:ext>
              </a:extLst>
            </p:cNvPr>
            <p:cNvSpPr txBox="1"/>
            <p:nvPr/>
          </p:nvSpPr>
          <p:spPr>
            <a:xfrm>
              <a:off x="4962753" y="2233129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교통사고 발생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FD8CDA-69A1-43F7-A8EC-174FE633E1FC}"/>
                </a:ext>
              </a:extLst>
            </p:cNvPr>
            <p:cNvSpPr txBox="1"/>
            <p:nvPr/>
          </p:nvSpPr>
          <p:spPr>
            <a:xfrm>
              <a:off x="5020788" y="2761675"/>
              <a:ext cx="2132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상황 요약 서비스</a:t>
              </a:r>
              <a:endParaRPr lang="ko-KR" altLang="en-US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9F59FD0A-39C3-475E-B66E-BB4A368632C4}"/>
              </a:ext>
            </a:extLst>
          </p:cNvPr>
          <p:cNvSpPr/>
          <p:nvPr/>
        </p:nvSpPr>
        <p:spPr>
          <a:xfrm>
            <a:off x="5919309" y="3327730"/>
            <a:ext cx="409575" cy="461665"/>
          </a:xfrm>
          <a:prstGeom prst="down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30007-093C-44EC-BA87-91C549CCE477}"/>
              </a:ext>
            </a:extLst>
          </p:cNvPr>
          <p:cNvSpPr txBox="1"/>
          <p:nvPr/>
        </p:nvSpPr>
        <p:spPr>
          <a:xfrm>
            <a:off x="4494735" y="4020261"/>
            <a:ext cx="3202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</a:t>
            </a:r>
            <a:r>
              <a:rPr lang="ko-KR" altLang="en-US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 스마트 시티 </a:t>
            </a:r>
            <a:r>
              <a:rPr lang="en-US" altLang="ko-KR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24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4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4" y="6356350"/>
            <a:ext cx="644525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FE02C58-0951-4214-BE37-0BE24BD3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74" y="2894073"/>
            <a:ext cx="2610856" cy="15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79C0E2F-BB9A-4BEA-ABA5-2ED07A3A6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5657" y="1035159"/>
            <a:ext cx="2870382" cy="185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D82682B5-2EE2-4ADF-A931-B97B7955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7713" y="3187791"/>
            <a:ext cx="2846269" cy="16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4AD810D-E32D-465E-A6A9-E790A59F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5657" y="5139029"/>
            <a:ext cx="2870382" cy="162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A0C43CB4-3BFA-4263-86D2-9A5D3EA1002C}"/>
              </a:ext>
            </a:extLst>
          </p:cNvPr>
          <p:cNvSpPr/>
          <p:nvPr/>
        </p:nvSpPr>
        <p:spPr>
          <a:xfrm>
            <a:off x="2788436" y="1708797"/>
            <a:ext cx="314325" cy="4191000"/>
          </a:xfrm>
          <a:prstGeom prst="leftBrace">
            <a:avLst/>
          </a:prstGeom>
          <a:noFill/>
          <a:ln w="38100">
            <a:solidFill>
              <a:srgbClr val="5A7D59">
                <a:alpha val="6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69CB47AD-FB2B-4309-A17E-6FDF7B702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52"/>
          <a:stretch/>
        </p:blipFill>
        <p:spPr bwMode="auto">
          <a:xfrm>
            <a:off x="7664309" y="1035159"/>
            <a:ext cx="1424932" cy="18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D6A58BB4-C4E4-4DB2-8A93-506658A36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53546" y="3184777"/>
            <a:ext cx="1894856" cy="165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5F68BF7C-C1FF-4A8A-B5A5-8859E367A7B1}"/>
              </a:ext>
            </a:extLst>
          </p:cNvPr>
          <p:cNvSpPr/>
          <p:nvPr/>
        </p:nvSpPr>
        <p:spPr>
          <a:xfrm>
            <a:off x="6722521" y="1762460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7FB8E9A-436B-47F0-8CF9-F453BCDA8927}"/>
              </a:ext>
            </a:extLst>
          </p:cNvPr>
          <p:cNvSpPr/>
          <p:nvPr/>
        </p:nvSpPr>
        <p:spPr>
          <a:xfrm>
            <a:off x="6722521" y="3801094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4DC84DD6-06FD-45D0-A552-86795A089CAE}"/>
              </a:ext>
            </a:extLst>
          </p:cNvPr>
          <p:cNvSpPr/>
          <p:nvPr/>
        </p:nvSpPr>
        <p:spPr>
          <a:xfrm>
            <a:off x="6722521" y="5736647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F6973F-4959-4064-A59D-6D6D639350CA}"/>
              </a:ext>
            </a:extLst>
          </p:cNvPr>
          <p:cNvGrpSpPr/>
          <p:nvPr/>
        </p:nvGrpSpPr>
        <p:grpSpPr>
          <a:xfrm>
            <a:off x="7477346" y="4990025"/>
            <a:ext cx="4088197" cy="1263207"/>
            <a:chOff x="7553546" y="5139029"/>
            <a:chExt cx="4088197" cy="1263207"/>
          </a:xfrm>
        </p:grpSpPr>
        <p:pic>
          <p:nvPicPr>
            <p:cNvPr id="6158" name="Picture 14" descr="png">
              <a:extLst>
                <a:ext uri="{FF2B5EF4-FFF2-40B4-BE49-F238E27FC236}">
                  <a16:creationId xmlns:a16="http://schemas.microsoft.com/office/drawing/2014/main" id="{421993BA-B77C-4954-AD3D-350AF97FC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546" y="5139029"/>
              <a:ext cx="4088197" cy="126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B3A469-4717-42FB-94B6-587FEC64F115}"/>
                </a:ext>
              </a:extLst>
            </p:cNvPr>
            <p:cNvSpPr/>
            <p:nvPr/>
          </p:nvSpPr>
          <p:spPr>
            <a:xfrm>
              <a:off x="7880350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0DC7DFB-9496-449F-980E-9D8771BFE7EF}"/>
                </a:ext>
              </a:extLst>
            </p:cNvPr>
            <p:cNvSpPr/>
            <p:nvPr/>
          </p:nvSpPr>
          <p:spPr>
            <a:xfrm>
              <a:off x="8601075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90DF0BB-084D-4A09-81C7-8AFFF43B65AD}"/>
                </a:ext>
              </a:extLst>
            </p:cNvPr>
            <p:cNvSpPr/>
            <p:nvPr/>
          </p:nvSpPr>
          <p:spPr>
            <a:xfrm>
              <a:off x="9237712" y="5861697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B32818-F91A-4C0A-99A3-ED0A87C01216}"/>
                </a:ext>
              </a:extLst>
            </p:cNvPr>
            <p:cNvSpPr/>
            <p:nvPr/>
          </p:nvSpPr>
          <p:spPr>
            <a:xfrm>
              <a:off x="9874348" y="5851525"/>
              <a:ext cx="250727" cy="86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024AA-D260-4191-A660-36C8EB233F71}"/>
                </a:ext>
              </a:extLst>
            </p:cNvPr>
            <p:cNvSpPr txBox="1"/>
            <p:nvPr/>
          </p:nvSpPr>
          <p:spPr>
            <a:xfrm>
              <a:off x="7816861" y="5797292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has</a:t>
              </a:r>
              <a:endParaRPr lang="ko-KR" altLang="en-US" sz="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373E63-4531-4AFD-B141-CB9D18D5203A}"/>
                </a:ext>
              </a:extLst>
            </p:cNvPr>
            <p:cNvSpPr txBox="1"/>
            <p:nvPr/>
          </p:nvSpPr>
          <p:spPr>
            <a:xfrm>
              <a:off x="8535541" y="5802378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a</a:t>
              </a:r>
              <a:endParaRPr lang="ko-KR" altLang="en-US" sz="6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BE54F8F-38DB-44A0-BDCA-B8BB5E198CDF}"/>
                </a:ext>
              </a:extLst>
            </p:cNvPr>
            <p:cNvSpPr txBox="1"/>
            <p:nvPr/>
          </p:nvSpPr>
          <p:spPr>
            <a:xfrm>
              <a:off x="9175675" y="5794375"/>
              <a:ext cx="32092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gun</a:t>
              </a:r>
              <a:endParaRPr lang="ko-KR" altLang="en-US" sz="6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EE808F-E919-4C98-B348-CB8180EE8F64}"/>
                </a:ext>
              </a:extLst>
            </p:cNvPr>
            <p:cNvSpPr txBox="1"/>
            <p:nvPr/>
          </p:nvSpPr>
          <p:spPr>
            <a:xfrm>
              <a:off x="9853451" y="5800725"/>
              <a:ext cx="3609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hand</a:t>
              </a:r>
              <a:endParaRPr lang="ko-KR" altLang="en-US" sz="6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4111F36-6CE6-4451-B7A2-689E8CA9DFD9}"/>
              </a:ext>
            </a:extLst>
          </p:cNvPr>
          <p:cNvSpPr txBox="1"/>
          <p:nvPr/>
        </p:nvSpPr>
        <p:spPr>
          <a:xfrm>
            <a:off x="9236173" y="1610673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사고 위치 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표시 서비스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C21FE3-4669-49EB-87D8-DC7B28902C66}"/>
              </a:ext>
            </a:extLst>
          </p:cNvPr>
          <p:cNvSpPr txBox="1"/>
          <p:nvPr/>
        </p:nvSpPr>
        <p:spPr>
          <a:xfrm>
            <a:off x="9403564" y="3659594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 화재 발생 알림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0BDD61-CAE3-4067-8CFD-AE5AE5599BBE}"/>
              </a:ext>
            </a:extLst>
          </p:cNvPr>
          <p:cNvSpPr txBox="1"/>
          <p:nvPr/>
        </p:nvSpPr>
        <p:spPr>
          <a:xfrm>
            <a:off x="7553546" y="6227901"/>
            <a:ext cx="4088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범죄 가능 인원 식별 시 상황에 대한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Captioning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4A35C9-442E-49DF-8963-280AD10D5982}"/>
              </a:ext>
            </a:extLst>
          </p:cNvPr>
          <p:cNvSpPr txBox="1"/>
          <p:nvPr/>
        </p:nvSpPr>
        <p:spPr>
          <a:xfrm>
            <a:off x="895827" y="2361544"/>
            <a:ext cx="105414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7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5146471" y="29741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146471" y="3657600"/>
            <a:ext cx="535960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세부 추진 내용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현황</a:t>
            </a:r>
          </a:p>
        </p:txBody>
      </p:sp>
    </p:spTree>
    <p:extLst>
      <p:ext uri="{BB962C8B-B14F-4D97-AF65-F5344CB8AC3E}">
        <p14:creationId xmlns:p14="http://schemas.microsoft.com/office/powerpoint/2010/main" val="418248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추진 내용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57655A-8D7F-4087-9464-BED5BFDDF976}"/>
              </a:ext>
            </a:extLst>
          </p:cNvPr>
          <p:cNvGrpSpPr/>
          <p:nvPr/>
        </p:nvGrpSpPr>
        <p:grpSpPr>
          <a:xfrm>
            <a:off x="738255" y="2282228"/>
            <a:ext cx="10912476" cy="923330"/>
            <a:chOff x="648302" y="1676400"/>
            <a:chExt cx="11091800" cy="1752600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D4FCBC3E-E980-4BC1-9855-4EA5B4F83119}"/>
                </a:ext>
              </a:extLst>
            </p:cNvPr>
            <p:cNvSpPr/>
            <p:nvPr/>
          </p:nvSpPr>
          <p:spPr>
            <a:xfrm>
              <a:off x="648302" y="1676402"/>
              <a:ext cx="3664386" cy="1752598"/>
            </a:xfrm>
            <a:prstGeom prst="homePlate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0F14D93F-35DB-48AF-9110-8F3FC7D14915}"/>
                </a:ext>
              </a:extLst>
            </p:cNvPr>
            <p:cNvSpPr/>
            <p:nvPr/>
          </p:nvSpPr>
          <p:spPr>
            <a:xfrm>
              <a:off x="4050856" y="1676400"/>
              <a:ext cx="4041429" cy="1752598"/>
            </a:xfrm>
            <a:prstGeom prst="chevron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80E8A91F-912C-44EA-B4F9-A222ABC32882}"/>
                </a:ext>
              </a:extLst>
            </p:cNvPr>
            <p:cNvSpPr/>
            <p:nvPr/>
          </p:nvSpPr>
          <p:spPr>
            <a:xfrm>
              <a:off x="7830453" y="1676400"/>
              <a:ext cx="3909649" cy="1752598"/>
            </a:xfrm>
            <a:prstGeom prst="chevron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6F819B-CD87-4B21-B251-A34E516EE342}"/>
                </a:ext>
              </a:extLst>
            </p:cNvPr>
            <p:cNvSpPr txBox="1"/>
            <p:nvPr/>
          </p:nvSpPr>
          <p:spPr>
            <a:xfrm>
              <a:off x="1414550" y="2136288"/>
              <a:ext cx="1782829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인프라 구축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E965F-2636-4F2D-BDA6-28CC9E3FFC20}"/>
                </a:ext>
              </a:extLst>
            </p:cNvPr>
            <p:cNvSpPr txBox="1"/>
            <p:nvPr/>
          </p:nvSpPr>
          <p:spPr>
            <a:xfrm>
              <a:off x="4973228" y="2136288"/>
              <a:ext cx="2196683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Function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구축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277C27-6F49-40DB-8A89-D62402E310BB}"/>
                </a:ext>
              </a:extLst>
            </p:cNvPr>
            <p:cNvSpPr txBox="1"/>
            <p:nvPr/>
          </p:nvSpPr>
          <p:spPr>
            <a:xfrm>
              <a:off x="8957406" y="2136290"/>
              <a:ext cx="1655741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41DFDD-8380-401C-9A78-4535CDEFBEE3}"/>
              </a:ext>
            </a:extLst>
          </p:cNvPr>
          <p:cNvSpPr txBox="1"/>
          <p:nvPr/>
        </p:nvSpPr>
        <p:spPr>
          <a:xfrm>
            <a:off x="1047449" y="3580625"/>
            <a:ext cx="21771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Prometheus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Grafana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4DDF3-2794-49FA-B1A2-924B53A01241}"/>
              </a:ext>
            </a:extLst>
          </p:cNvPr>
          <p:cNvSpPr txBox="1"/>
          <p:nvPr/>
        </p:nvSpPr>
        <p:spPr>
          <a:xfrm>
            <a:off x="4155534" y="3580625"/>
            <a:ext cx="3648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사고 위치 표시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화재 알림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위험인물 포착 시 </a:t>
            </a:r>
            <a:b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Captioning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이용한 알림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84071-E180-4BA9-A1F6-777936F5DDDF}"/>
              </a:ext>
            </a:extLst>
          </p:cNvPr>
          <p:cNvSpPr txBox="1"/>
          <p:nvPr/>
        </p:nvSpPr>
        <p:spPr>
          <a:xfrm>
            <a:off x="8373347" y="3580625"/>
            <a:ext cx="23855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 (YOLO)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Zero to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Auto-Scaling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</a:p>
        </p:txBody>
      </p:sp>
    </p:spTree>
    <p:extLst>
      <p:ext uri="{BB962C8B-B14F-4D97-AF65-F5344CB8AC3E}">
        <p14:creationId xmlns:p14="http://schemas.microsoft.com/office/powerpoint/2010/main" val="321321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61A53-941B-4AE9-AC7C-6F2268604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62"/>
          <a:stretch/>
        </p:blipFill>
        <p:spPr>
          <a:xfrm>
            <a:off x="1903569" y="1566188"/>
            <a:ext cx="8384862" cy="528583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1" y="1056640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6891916" y="254000"/>
            <a:ext cx="493653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 완료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metrics server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 완료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Prometheus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Grafana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배포 완료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트리거 구성 완료</a:t>
            </a:r>
          </a:p>
        </p:txBody>
      </p:sp>
    </p:spTree>
    <p:extLst>
      <p:ext uri="{BB962C8B-B14F-4D97-AF65-F5344CB8AC3E}">
        <p14:creationId xmlns:p14="http://schemas.microsoft.com/office/powerpoint/2010/main" val="388733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1" y="1056640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트리거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2290713" y="1762910"/>
            <a:ext cx="493653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아키텍처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BBED4B-D1DE-47BA-B0A7-A1D35F44603F}"/>
              </a:ext>
            </a:extLst>
          </p:cNvPr>
          <p:cNvGrpSpPr/>
          <p:nvPr/>
        </p:nvGrpSpPr>
        <p:grpSpPr>
          <a:xfrm>
            <a:off x="1963787" y="2211223"/>
            <a:ext cx="8415125" cy="3688630"/>
            <a:chOff x="1963787" y="2211223"/>
            <a:chExt cx="8415125" cy="3688630"/>
          </a:xfrm>
        </p:grpSpPr>
        <p:pic>
          <p:nvPicPr>
            <p:cNvPr id="1026" name="Picture 2" descr="번역)마이크로서비스 - RabbitMQ를 사용하는 이유">
              <a:extLst>
                <a:ext uri="{FF2B5EF4-FFF2-40B4-BE49-F238E27FC236}">
                  <a16:creationId xmlns:a16="http://schemas.microsoft.com/office/drawing/2014/main" id="{C85B8ED8-3E45-4062-8DE5-F0A583424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787" y="2211223"/>
              <a:ext cx="8415125" cy="3688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4116906-B526-452A-A164-E1B1AE1BEDAD}"/>
                </a:ext>
              </a:extLst>
            </p:cNvPr>
            <p:cNvSpPr/>
            <p:nvPr/>
          </p:nvSpPr>
          <p:spPr>
            <a:xfrm>
              <a:off x="2290713" y="2374806"/>
              <a:ext cx="4694549" cy="877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CE71CD-27B1-41C0-B9ED-F43EA60DF31E}"/>
              </a:ext>
            </a:extLst>
          </p:cNvPr>
          <p:cNvSpPr/>
          <p:nvPr/>
        </p:nvSpPr>
        <p:spPr>
          <a:xfrm>
            <a:off x="4204355" y="4958499"/>
            <a:ext cx="3742441" cy="54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6C9C6-DC7E-4DC4-AE79-503DF1DF4846}"/>
              </a:ext>
            </a:extLst>
          </p:cNvPr>
          <p:cNvSpPr txBox="1"/>
          <p:nvPr/>
        </p:nvSpPr>
        <p:spPr>
          <a:xfrm>
            <a:off x="5520964" y="4032278"/>
            <a:ext cx="92241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</a:pPr>
            <a:r>
              <a:rPr lang="en-US" altLang="ko-KR" sz="1800" b="1" i="0" u="none" strike="noStrike" dirty="0">
                <a:effectLst/>
                <a:latin typeface="+mj-lt"/>
                <a:ea typeface="G마켓 산스 TTF Medium" panose="02000000000000000000" pitchFamily="2" charset="-127"/>
              </a:rPr>
              <a:t>Queue</a:t>
            </a:r>
            <a:endParaRPr lang="ko-KR" altLang="en-US" sz="1800" b="1" i="0" u="none" strike="noStrike" dirty="0">
              <a:effectLst/>
              <a:latin typeface="+mj-lt"/>
              <a:ea typeface="G마켓 산스 TTF Medium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7B5AE56-75AF-49C9-82A8-0BAE0EAB7D9F}"/>
              </a:ext>
            </a:extLst>
          </p:cNvPr>
          <p:cNvGrpSpPr/>
          <p:nvPr/>
        </p:nvGrpSpPr>
        <p:grpSpPr>
          <a:xfrm>
            <a:off x="4021395" y="4699849"/>
            <a:ext cx="3921551" cy="425778"/>
            <a:chOff x="4021395" y="4699849"/>
            <a:chExt cx="3921551" cy="4257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7174C0-F801-4E44-B70F-A6DE525DCC83}"/>
                </a:ext>
              </a:extLst>
            </p:cNvPr>
            <p:cNvGrpSpPr/>
            <p:nvPr/>
          </p:nvGrpSpPr>
          <p:grpSpPr>
            <a:xfrm>
              <a:off x="4021395" y="4699849"/>
              <a:ext cx="3921551" cy="425778"/>
              <a:chOff x="4044099" y="4699849"/>
              <a:chExt cx="3921551" cy="42577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EA850F-53D4-4862-AEAA-129D6EE4772A}"/>
                  </a:ext>
                </a:extLst>
              </p:cNvPr>
              <p:cNvGrpSpPr/>
              <p:nvPr/>
            </p:nvGrpSpPr>
            <p:grpSpPr>
              <a:xfrm>
                <a:off x="4521189" y="4699849"/>
                <a:ext cx="2988297" cy="425778"/>
                <a:chOff x="4477732" y="4958499"/>
                <a:chExt cx="2988297" cy="425778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0D02225-DA22-408C-98CF-53AFA532A9CD}"/>
                    </a:ext>
                  </a:extLst>
                </p:cNvPr>
                <p:cNvSpPr/>
                <p:nvPr/>
              </p:nvSpPr>
              <p:spPr>
                <a:xfrm>
                  <a:off x="4477732" y="4958500"/>
                  <a:ext cx="2988297" cy="424206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23E525B3-A295-4E26-A003-E08F1C361C3E}"/>
                    </a:ext>
                  </a:extLst>
                </p:cNvPr>
                <p:cNvCxnSpPr>
                  <a:cxnSpLocks/>
                  <a:stCxn id="9" idx="0"/>
                  <a:endCxn id="9" idx="2"/>
                </p:cNvCxnSpPr>
                <p:nvPr/>
              </p:nvCxnSpPr>
              <p:spPr>
                <a:xfrm>
                  <a:off x="5971881" y="4958500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EA996B62-EEFA-4DBC-88FA-1966DFA02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3646" y="4960071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614D79CF-668C-4119-BFA5-827004DEB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262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8505FE32-E6F5-4392-BDD5-FA360FDAF5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6549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D3A1BCE-CB47-4716-A3F4-EA50114FC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56928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D9B77D6-DAE0-4DCE-BD7E-10A4216E0120}"/>
                  </a:ext>
                </a:extLst>
              </p:cNvPr>
              <p:cNvCxnSpPr/>
              <p:nvPr/>
            </p:nvCxnSpPr>
            <p:spPr>
              <a:xfrm>
                <a:off x="4044099" y="4911952"/>
                <a:ext cx="40535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7E7FDFDA-315A-489A-A6CD-A41908FBD3DB}"/>
                  </a:ext>
                </a:extLst>
              </p:cNvPr>
              <p:cNvCxnSpPr/>
              <p:nvPr/>
            </p:nvCxnSpPr>
            <p:spPr>
              <a:xfrm>
                <a:off x="7560297" y="4922950"/>
                <a:ext cx="40535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D102E-EC8F-41C9-95F3-352185580E35}"/>
                </a:ext>
              </a:extLst>
            </p:cNvPr>
            <p:cNvSpPr txBox="1"/>
            <p:nvPr/>
          </p:nvSpPr>
          <p:spPr>
            <a:xfrm>
              <a:off x="7048268" y="472728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369E55-8D00-49CE-A58C-15462358B352}"/>
                </a:ext>
              </a:extLst>
            </p:cNvPr>
            <p:cNvSpPr txBox="1"/>
            <p:nvPr/>
          </p:nvSpPr>
          <p:spPr>
            <a:xfrm>
              <a:off x="6535211" y="472728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0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4168769" y="500474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KEDA 잘되는지">
            <a:hlinkClick r:id="" action="ppaction://media"/>
            <a:extLst>
              <a:ext uri="{FF2B5EF4-FFF2-40B4-BE49-F238E27FC236}">
                <a16:creationId xmlns:a16="http://schemas.microsoft.com/office/drawing/2014/main" id="{EB663CE4-E2DB-419F-830D-D0D5A359D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915" y="1194255"/>
            <a:ext cx="9826170" cy="55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056640"/>
            <a:ext cx="419754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Yolov4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모델을 활용한 학습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EE4776-A2F1-4112-91BD-6F4737BF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387" y="254000"/>
            <a:ext cx="6109513" cy="610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78B5074-869F-4073-A530-4A1CD657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201" y="3429000"/>
            <a:ext cx="5110631" cy="33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648302" y="1804875"/>
            <a:ext cx="493653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 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교통사고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화재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5000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여장의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Dataset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weight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9892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4" y="6356350"/>
            <a:ext cx="644525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056640"/>
            <a:ext cx="419754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Yolov4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모델을 활용한 학습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9283700" y="1854200"/>
            <a:ext cx="2908300" cy="11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accident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감지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출처 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https://youtu.be/YozzMGpqs6M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)</a:t>
            </a:r>
            <a:endParaRPr lang="ko-KR" altLang="en-US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 descr="텍스트, 실내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9693DEC-BA75-45EC-B21E-4E12B916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1" y="1704731"/>
            <a:ext cx="9980210" cy="58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9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110927"/>
            <a:ext cx="7471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en-US" altLang="ko-KR" sz="2000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 Monitoring -  Prometheus &amp; Grafana</a:t>
            </a:r>
            <a:r>
              <a:rPr lang="en-US" altLang="ko-KR" sz="2000" i="0" u="none" strike="noStrike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0E2E866-C43B-4EF0-B3EE-3D8D80FA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626" y="1733998"/>
            <a:ext cx="10654748" cy="49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9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67C28-CD90-489E-9917-87952D2F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56350"/>
            <a:ext cx="749300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AE7699-2E24-486F-84A5-B06C685FD73C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0E13A9C-A495-45AB-9881-428AED2956E2}"/>
              </a:ext>
            </a:extLst>
          </p:cNvPr>
          <p:cNvSpPr txBox="1">
            <a:spLocks/>
          </p:cNvSpPr>
          <p:nvPr/>
        </p:nvSpPr>
        <p:spPr>
          <a:xfrm>
            <a:off x="648304" y="254000"/>
            <a:ext cx="2755296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AEFD3-990B-459B-AFF3-D5183A452CAA}"/>
              </a:ext>
            </a:extLst>
          </p:cNvPr>
          <p:cNvSpPr txBox="1"/>
          <p:nvPr/>
        </p:nvSpPr>
        <p:spPr>
          <a:xfrm>
            <a:off x="1370586" y="1676400"/>
            <a:ext cx="19406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115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D446A-6880-4B30-B363-B7778CFD53B4}"/>
              </a:ext>
            </a:extLst>
          </p:cNvPr>
          <p:cNvSpPr txBox="1"/>
          <p:nvPr/>
        </p:nvSpPr>
        <p:spPr>
          <a:xfrm>
            <a:off x="4952469" y="1676400"/>
            <a:ext cx="21958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115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1E4D3-3E56-44AB-84DB-6246846AAFFA}"/>
              </a:ext>
            </a:extLst>
          </p:cNvPr>
          <p:cNvSpPr txBox="1"/>
          <p:nvPr/>
        </p:nvSpPr>
        <p:spPr>
          <a:xfrm>
            <a:off x="8535580" y="1676400"/>
            <a:ext cx="21958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115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1FAA95-C961-45E0-980F-95684FAA4E3D}"/>
              </a:ext>
            </a:extLst>
          </p:cNvPr>
          <p:cNvSpPr/>
          <p:nvPr/>
        </p:nvSpPr>
        <p:spPr>
          <a:xfrm>
            <a:off x="4017548" y="2486774"/>
            <a:ext cx="241300" cy="241300"/>
          </a:xfrm>
          <a:prstGeom prst="ellipse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1931C-9838-4EB3-9492-0CE783470DFF}"/>
              </a:ext>
            </a:extLst>
          </p:cNvPr>
          <p:cNvSpPr txBox="1"/>
          <p:nvPr/>
        </p:nvSpPr>
        <p:spPr>
          <a:xfrm>
            <a:off x="1459484" y="3780482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ko-KR" altLang="en-US" sz="24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72849-9915-4B4F-BD63-C090FDC39D30}"/>
              </a:ext>
            </a:extLst>
          </p:cNvPr>
          <p:cNvSpPr txBox="1"/>
          <p:nvPr/>
        </p:nvSpPr>
        <p:spPr>
          <a:xfrm>
            <a:off x="4952469" y="3780482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Modification</a:t>
            </a:r>
            <a:endParaRPr lang="ko-KR" altLang="en-US" sz="24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2F837-93F8-4EA1-98D6-A03EE24EE15C}"/>
              </a:ext>
            </a:extLst>
          </p:cNvPr>
          <p:cNvSpPr txBox="1"/>
          <p:nvPr/>
        </p:nvSpPr>
        <p:spPr>
          <a:xfrm>
            <a:off x="1404233" y="4364637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 발표 요약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개발 목표 상세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FB71F-8A4A-4252-A7AC-25B1A526D90E}"/>
              </a:ext>
            </a:extLst>
          </p:cNvPr>
          <p:cNvSpPr txBox="1"/>
          <p:nvPr/>
        </p:nvSpPr>
        <p:spPr>
          <a:xfrm>
            <a:off x="4738468" y="4364636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및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멘토링 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 반영사항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9451E-55CE-455B-981A-7580A5998403}"/>
              </a:ext>
            </a:extLst>
          </p:cNvPr>
          <p:cNvSpPr txBox="1"/>
          <p:nvPr/>
        </p:nvSpPr>
        <p:spPr>
          <a:xfrm>
            <a:off x="8813937" y="378048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lang="ko-KR" altLang="en-US" sz="24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A08DF-B400-4BB7-B736-E321180EE3CC}"/>
              </a:ext>
            </a:extLst>
          </p:cNvPr>
          <p:cNvSpPr txBox="1"/>
          <p:nvPr/>
        </p:nvSpPr>
        <p:spPr>
          <a:xfrm>
            <a:off x="8804527" y="4364637"/>
            <a:ext cx="206979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Infra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구축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7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현황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BACA148-703E-4AB2-926A-49D3B0364E54}"/>
              </a:ext>
            </a:extLst>
          </p:cNvPr>
          <p:cNvSpPr/>
          <p:nvPr/>
        </p:nvSpPr>
        <p:spPr>
          <a:xfrm>
            <a:off x="7841958" y="2486774"/>
            <a:ext cx="241300" cy="241300"/>
          </a:xfrm>
          <a:prstGeom prst="ellipse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6CA58E-4B57-427A-A08B-A3D9E81D2ED8}"/>
              </a:ext>
            </a:extLst>
          </p:cNvPr>
          <p:cNvSpPr/>
          <p:nvPr/>
        </p:nvSpPr>
        <p:spPr>
          <a:xfrm>
            <a:off x="65988" y="65988"/>
            <a:ext cx="12047455" cy="6792012"/>
          </a:xfrm>
          <a:prstGeom prst="rect">
            <a:avLst/>
          </a:prstGeom>
          <a:noFill/>
          <a:ln w="139700">
            <a:solidFill>
              <a:srgbClr val="A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31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110927"/>
            <a:ext cx="747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Application – T map API</a:t>
            </a:r>
            <a:r>
              <a:rPr lang="ko-KR" altLang="en-US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이용하여 사고지점 표시</a:t>
            </a:r>
            <a:r>
              <a:rPr lang="en-US" altLang="ko-KR" i="0" u="none" strike="noStrike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CB35A09-1E38-4E3D-A519-50AA72C42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7323" y="254000"/>
            <a:ext cx="3929577" cy="633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227D50D5-BCE7-455B-8992-A93ED601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302" y="1679713"/>
            <a:ext cx="7307066" cy="48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0C1AD7D-06AB-46FD-B749-BA6EEBD4DA9F}"/>
              </a:ext>
            </a:extLst>
          </p:cNvPr>
          <p:cNvCxnSpPr/>
          <p:nvPr/>
        </p:nvCxnSpPr>
        <p:spPr>
          <a:xfrm flipV="1">
            <a:off x="5327374" y="3190461"/>
            <a:ext cx="4224130" cy="2464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C40904-ADB8-48F9-8117-BB569665C442}"/>
              </a:ext>
            </a:extLst>
          </p:cNvPr>
          <p:cNvCxnSpPr>
            <a:cxnSpLocks/>
          </p:cNvCxnSpPr>
          <p:nvPr/>
        </p:nvCxnSpPr>
        <p:spPr>
          <a:xfrm flipV="1">
            <a:off x="5327374" y="2892287"/>
            <a:ext cx="4104861" cy="2962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7271C5-7917-40BF-B8EF-0BF2F3027F04}"/>
              </a:ext>
            </a:extLst>
          </p:cNvPr>
          <p:cNvCxnSpPr/>
          <p:nvPr/>
        </p:nvCxnSpPr>
        <p:spPr>
          <a:xfrm>
            <a:off x="648302" y="5774635"/>
            <a:ext cx="45995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686EE-4B58-4E88-90B0-A185A4D3FF97}"/>
              </a:ext>
            </a:extLst>
          </p:cNvPr>
          <p:cNvCxnSpPr/>
          <p:nvPr/>
        </p:nvCxnSpPr>
        <p:spPr>
          <a:xfrm>
            <a:off x="727815" y="5936974"/>
            <a:ext cx="45995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9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9833E6-4690-423B-9141-1E61927585E7}"/>
              </a:ext>
            </a:extLst>
          </p:cNvPr>
          <p:cNvSpPr txBox="1"/>
          <p:nvPr/>
        </p:nvSpPr>
        <p:spPr>
          <a:xfrm>
            <a:off x="3968654" y="2967335"/>
            <a:ext cx="4254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5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D50FEE-21F1-4748-B85B-8B033EEBDF24}"/>
              </a:ext>
            </a:extLst>
          </p:cNvPr>
          <p:cNvSpPr/>
          <p:nvPr/>
        </p:nvSpPr>
        <p:spPr>
          <a:xfrm>
            <a:off x="65988" y="65988"/>
            <a:ext cx="12047455" cy="6792012"/>
          </a:xfrm>
          <a:prstGeom prst="rect">
            <a:avLst/>
          </a:prstGeom>
          <a:noFill/>
          <a:ln w="139700">
            <a:solidFill>
              <a:srgbClr val="A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CC7D08-4163-4288-8364-95D72D3B5B9C}"/>
              </a:ext>
            </a:extLst>
          </p:cNvPr>
          <p:cNvCxnSpPr>
            <a:cxnSpLocks/>
          </p:cNvCxnSpPr>
          <p:nvPr/>
        </p:nvCxnSpPr>
        <p:spPr>
          <a:xfrm>
            <a:off x="3968654" y="3890665"/>
            <a:ext cx="4402348" cy="0"/>
          </a:xfrm>
          <a:prstGeom prst="line">
            <a:avLst/>
          </a:prstGeom>
          <a:ln w="28575">
            <a:solidFill>
              <a:srgbClr val="726B6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4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1167386" y="1676400"/>
            <a:ext cx="42555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39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4890705" y="2929582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4890705" y="3637468"/>
            <a:ext cx="380365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 발표 요약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개발 목표 상세</a:t>
            </a:r>
          </a:p>
        </p:txBody>
      </p:sp>
    </p:spTree>
    <p:extLst>
      <p:ext uri="{BB962C8B-B14F-4D97-AF65-F5344CB8AC3E}">
        <p14:creationId xmlns:p14="http://schemas.microsoft.com/office/powerpoint/2010/main" val="139988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906444-F8C8-462F-AD4D-74DD3A0BE5A8}"/>
              </a:ext>
            </a:extLst>
          </p:cNvPr>
          <p:cNvGrpSpPr/>
          <p:nvPr/>
        </p:nvGrpSpPr>
        <p:grpSpPr>
          <a:xfrm>
            <a:off x="1624955" y="1406058"/>
            <a:ext cx="3803650" cy="4425031"/>
            <a:chOff x="441626" y="1143489"/>
            <a:chExt cx="3803650" cy="442503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7B351A4-6ED7-4D62-ADA6-739281FA81DE}"/>
                </a:ext>
              </a:extLst>
            </p:cNvPr>
            <p:cNvGrpSpPr/>
            <p:nvPr/>
          </p:nvGrpSpPr>
          <p:grpSpPr>
            <a:xfrm>
              <a:off x="648301" y="1752600"/>
              <a:ext cx="3409650" cy="3815920"/>
              <a:chOff x="1143601" y="2514600"/>
              <a:chExt cx="2991750" cy="3365594"/>
            </a:xfrm>
          </p:grpSpPr>
          <p:pic>
            <p:nvPicPr>
              <p:cNvPr id="8" name="그래픽 7" descr="서버 윤곽선">
                <a:extLst>
                  <a:ext uri="{FF2B5EF4-FFF2-40B4-BE49-F238E27FC236}">
                    <a16:creationId xmlns:a16="http://schemas.microsoft.com/office/drawing/2014/main" id="{F9AE0F2B-AF26-4E21-A4F3-5BAD43B62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57352A-6702-46D3-B030-DD1B6D99E434}"/>
                  </a:ext>
                </a:extLst>
              </p:cNvPr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1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11" name="그래픽 10" descr="서버 윤곽선">
                <a:extLst>
                  <a:ext uri="{FF2B5EF4-FFF2-40B4-BE49-F238E27FC236}">
                    <a16:creationId xmlns:a16="http://schemas.microsoft.com/office/drawing/2014/main" id="{A447B168-36D2-44F8-BA7E-1BC618887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2F5C26-BC65-43E4-A011-945569D6A63C}"/>
                  </a:ext>
                </a:extLst>
              </p:cNvPr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2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71E9956-006D-474F-837B-B6D7CCC34D13}"/>
                  </a:ext>
                </a:extLst>
              </p:cNvPr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3C1F9FB-3D61-43B4-9C9E-34BE726857D4}"/>
                  </a:ext>
                </a:extLst>
              </p:cNvPr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99DFEE9-43F0-4D1C-8D15-E047322E505D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1979223" y="2270975"/>
              <a:ext cx="72845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CA68F47-8CD0-4B63-9434-A099BCF142A9}"/>
                </a:ext>
              </a:extLst>
            </p:cNvPr>
            <p:cNvSpPr/>
            <p:nvPr/>
          </p:nvSpPr>
          <p:spPr>
            <a:xfrm>
              <a:off x="710600" y="342900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app1.func3</a:t>
              </a:r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E760CF1-63A9-4A36-B768-52701DE97F30}"/>
                </a:ext>
              </a:extLst>
            </p:cNvPr>
            <p:cNvSpPr/>
            <p:nvPr/>
          </p:nvSpPr>
          <p:spPr>
            <a:xfrm>
              <a:off x="710599" y="3867972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app3.func8</a:t>
              </a:r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2BE8014-7E87-42CF-9B35-20D3665D4975}"/>
                </a:ext>
              </a:extLst>
            </p:cNvPr>
            <p:cNvSpPr/>
            <p:nvPr/>
          </p:nvSpPr>
          <p:spPr>
            <a:xfrm>
              <a:off x="710598" y="431663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app2.func4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A08F1CD-2798-4ADB-B85D-33BD9ADF5202}"/>
                </a:ext>
              </a:extLst>
            </p:cNvPr>
            <p:cNvSpPr/>
            <p:nvPr/>
          </p:nvSpPr>
          <p:spPr>
            <a:xfrm>
              <a:off x="710598" y="4765289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app4.func1</a:t>
              </a:r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26D927D-C48D-4B02-A282-52E0F1548FFF}"/>
                </a:ext>
              </a:extLst>
            </p:cNvPr>
            <p:cNvSpPr/>
            <p:nvPr/>
          </p:nvSpPr>
          <p:spPr>
            <a:xfrm>
              <a:off x="2500538" y="342900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app2.func5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D0CC23-1A22-4F8F-812D-84A9D0F17BC9}"/>
                </a:ext>
              </a:extLst>
            </p:cNvPr>
            <p:cNvSpPr/>
            <p:nvPr/>
          </p:nvSpPr>
          <p:spPr>
            <a:xfrm>
              <a:off x="2500537" y="3867972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app3.func7</a:t>
              </a:r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3AF6D2E-9BBC-4FFC-B64D-D78DC189BEE5}"/>
                </a:ext>
              </a:extLst>
            </p:cNvPr>
            <p:cNvSpPr/>
            <p:nvPr/>
          </p:nvSpPr>
          <p:spPr>
            <a:xfrm>
              <a:off x="2500536" y="431663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app1.func3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7726DB5-5719-4B78-966E-979F1A8F4263}"/>
                </a:ext>
              </a:extLst>
            </p:cNvPr>
            <p:cNvSpPr/>
            <p:nvPr/>
          </p:nvSpPr>
          <p:spPr>
            <a:xfrm>
              <a:off x="2500536" y="4765289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app1.func7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257E7C-13F4-4DCE-890F-3A1B4AEA859F}"/>
                </a:ext>
              </a:extLst>
            </p:cNvPr>
            <p:cNvSpPr txBox="1"/>
            <p:nvPr/>
          </p:nvSpPr>
          <p:spPr>
            <a:xfrm>
              <a:off x="441626" y="1143489"/>
              <a:ext cx="3803650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Serverless</a:t>
              </a:r>
              <a:r>
                <a:rPr lang="en-US" altLang="ko-KR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Architecture</a:t>
              </a:r>
              <a:endParaRPr lang="ko-KR" altLang="en-US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5F20070-5F20-486B-881A-0FF2B5C46CBA}"/>
              </a:ext>
            </a:extLst>
          </p:cNvPr>
          <p:cNvGrpSpPr/>
          <p:nvPr/>
        </p:nvGrpSpPr>
        <p:grpSpPr>
          <a:xfrm>
            <a:off x="6763397" y="1406058"/>
            <a:ext cx="3803650" cy="4424523"/>
            <a:chOff x="5178726" y="1164621"/>
            <a:chExt cx="3803650" cy="442452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ED52B5E-DFEE-46C2-8DF2-4369070452B5}"/>
                </a:ext>
              </a:extLst>
            </p:cNvPr>
            <p:cNvGrpSpPr/>
            <p:nvPr/>
          </p:nvGrpSpPr>
          <p:grpSpPr>
            <a:xfrm>
              <a:off x="5385401" y="1773224"/>
              <a:ext cx="3409650" cy="3815920"/>
              <a:chOff x="1143601" y="2514600"/>
              <a:chExt cx="2991750" cy="3365594"/>
            </a:xfrm>
          </p:grpSpPr>
          <p:pic>
            <p:nvPicPr>
              <p:cNvPr id="19" name="그래픽 18" descr="서버 윤곽선">
                <a:extLst>
                  <a:ext uri="{FF2B5EF4-FFF2-40B4-BE49-F238E27FC236}">
                    <a16:creationId xmlns:a16="http://schemas.microsoft.com/office/drawing/2014/main" id="{9D9C7857-91AD-40D7-93DE-3F5479B36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05C731-3231-41E9-9AC3-5667998BADB6}"/>
                  </a:ext>
                </a:extLst>
              </p:cNvPr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1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21" name="그래픽 20" descr="서버 윤곽선">
                <a:extLst>
                  <a:ext uri="{FF2B5EF4-FFF2-40B4-BE49-F238E27FC236}">
                    <a16:creationId xmlns:a16="http://schemas.microsoft.com/office/drawing/2014/main" id="{2C7F21D8-6859-433E-A741-4C39CED4D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BBB54-AB50-40D8-A5B1-9DE56158BAB5}"/>
                  </a:ext>
                </a:extLst>
              </p:cNvPr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2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510254D-C14B-45AF-ACA8-03A370CEE6D2}"/>
                  </a:ext>
                </a:extLst>
              </p:cNvPr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7FF1CC4-9BD6-440F-B4F6-28A02FF18600}"/>
                  </a:ext>
                </a:extLst>
              </p:cNvPr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8BED472-93EF-421F-951C-8F894681FA5B}"/>
                </a:ext>
              </a:extLst>
            </p:cNvPr>
            <p:cNvCxnSpPr>
              <a:stCxn id="19" idx="3"/>
              <a:endCxn id="21" idx="1"/>
            </p:cNvCxnSpPr>
            <p:nvPr/>
          </p:nvCxnSpPr>
          <p:spPr>
            <a:xfrm>
              <a:off x="6716323" y="2291599"/>
              <a:ext cx="72845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1B5E178-1DFC-42D4-B1C0-23F64CD9CA56}"/>
                </a:ext>
              </a:extLst>
            </p:cNvPr>
            <p:cNvSpPr/>
            <p:nvPr/>
          </p:nvSpPr>
          <p:spPr>
            <a:xfrm>
              <a:off x="5452760" y="3449624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</a:t>
              </a:r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CF39C5E-B290-4F42-BEEF-30ADA8AC065D}"/>
                </a:ext>
              </a:extLst>
            </p:cNvPr>
            <p:cNvSpPr/>
            <p:nvPr/>
          </p:nvSpPr>
          <p:spPr>
            <a:xfrm>
              <a:off x="7242697" y="3449624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697AB9-250F-4870-98D6-7098FFE76134}"/>
                </a:ext>
              </a:extLst>
            </p:cNvPr>
            <p:cNvSpPr txBox="1"/>
            <p:nvPr/>
          </p:nvSpPr>
          <p:spPr>
            <a:xfrm>
              <a:off x="5178726" y="1164621"/>
              <a:ext cx="3803650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Traditional Architecture</a:t>
              </a:r>
              <a:endParaRPr lang="ko-KR" altLang="en-US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0" name="제목 1">
            <a:extLst>
              <a:ext uri="{FF2B5EF4-FFF2-40B4-BE49-F238E27FC236}">
                <a16:creationId xmlns:a16="http://schemas.microsoft.com/office/drawing/2014/main" id="{5DE57D60-5500-4BEA-BFAE-43CC5A916DD0}"/>
              </a:ext>
            </a:extLst>
          </p:cNvPr>
          <p:cNvSpPr txBox="1">
            <a:spLocks/>
          </p:cNvSpPr>
          <p:nvPr/>
        </p:nvSpPr>
        <p:spPr>
          <a:xfrm>
            <a:off x="5542282" y="2972465"/>
            <a:ext cx="1038569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vs</a:t>
            </a:r>
            <a:endParaRPr lang="ko-KR" altLang="en-US" sz="32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부제목 2">
            <a:extLst>
              <a:ext uri="{FF2B5EF4-FFF2-40B4-BE49-F238E27FC236}">
                <a16:creationId xmlns:a16="http://schemas.microsoft.com/office/drawing/2014/main" id="{B85C9FD7-C695-4A07-A7E3-46735225C43E}"/>
              </a:ext>
            </a:extLst>
          </p:cNvPr>
          <p:cNvSpPr txBox="1">
            <a:spLocks/>
          </p:cNvSpPr>
          <p:nvPr/>
        </p:nvSpPr>
        <p:spPr>
          <a:xfrm>
            <a:off x="1576962" y="6109181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(Function-as-a-Services)”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21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B7ABD8-A6CF-4274-9837-B8D7CB46F833}"/>
              </a:ext>
            </a:extLst>
          </p:cNvPr>
          <p:cNvGrpSpPr/>
          <p:nvPr/>
        </p:nvGrpSpPr>
        <p:grpSpPr>
          <a:xfrm>
            <a:off x="152400" y="2110421"/>
            <a:ext cx="12184553" cy="2700174"/>
            <a:chOff x="0" y="1297946"/>
            <a:chExt cx="12184553" cy="270017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D2CFABE-3384-4899-904C-542CB7BC4D8E}"/>
                </a:ext>
              </a:extLst>
            </p:cNvPr>
            <p:cNvGrpSpPr/>
            <p:nvPr/>
          </p:nvGrpSpPr>
          <p:grpSpPr>
            <a:xfrm>
              <a:off x="0" y="1533586"/>
              <a:ext cx="2897758" cy="2464534"/>
              <a:chOff x="480920" y="2224713"/>
              <a:chExt cx="3303162" cy="2792401"/>
            </a:xfrm>
          </p:grpSpPr>
          <p:pic>
            <p:nvPicPr>
              <p:cNvPr id="10" name="그래픽 9" descr="보안 카메라 단색으로 채워진">
                <a:extLst>
                  <a:ext uri="{FF2B5EF4-FFF2-40B4-BE49-F238E27FC236}">
                    <a16:creationId xmlns:a16="http://schemas.microsoft.com/office/drawing/2014/main" id="{EF7070D3-1F2E-4548-8EDE-7F4B4D73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920" y="22247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363CC78-6AEC-48BB-B2D9-C227B1D4C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1196" y1="55053" x2="61196" y2="55053"/>
                            <a14:foregroundMark x1="49891" y1="28507" x2="49891" y2="28507"/>
                            <a14:foregroundMark x1="45326" y1="33183" x2="45326" y2="33183"/>
                            <a14:foregroundMark x1="55217" y1="31674" x2="55217" y2="31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84123" y="2313488"/>
                <a:ext cx="2478223" cy="1785937"/>
              </a:xfrm>
              <a:prstGeom prst="rect">
                <a:avLst/>
              </a:prstGeom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A671880-9646-4838-A6CA-7296C311D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8396" y="2894372"/>
                <a:ext cx="360527" cy="917841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8C4C4C8-EB50-45D0-B52F-15C2B1C699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8659" y="2598194"/>
                <a:ext cx="1499641" cy="119610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AA4160-9800-46A4-B77C-95F752D7FC65}"/>
                  </a:ext>
                </a:extLst>
              </p:cNvPr>
              <p:cNvSpPr txBox="1"/>
              <p:nvPr/>
            </p:nvSpPr>
            <p:spPr>
              <a:xfrm>
                <a:off x="532874" y="4040695"/>
                <a:ext cx="3251208" cy="976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딥러닝을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통한 사고 감지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이벤트 발생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3684B4A-83BB-4309-B819-D47B443DE895}"/>
                </a:ext>
              </a:extLst>
            </p:cNvPr>
            <p:cNvGrpSpPr/>
            <p:nvPr/>
          </p:nvGrpSpPr>
          <p:grpSpPr>
            <a:xfrm>
              <a:off x="3450083" y="1533586"/>
              <a:ext cx="3172453" cy="2420372"/>
              <a:chOff x="4683522" y="1741339"/>
              <a:chExt cx="3512453" cy="2604185"/>
            </a:xfrm>
          </p:grpSpPr>
          <p:pic>
            <p:nvPicPr>
              <p:cNvPr id="2052" name="Picture 4" descr="KEDA | Kubernetes Event-driven Autoscaling">
                <a:extLst>
                  <a:ext uri="{FF2B5EF4-FFF2-40B4-BE49-F238E27FC236}">
                    <a16:creationId xmlns:a16="http://schemas.microsoft.com/office/drawing/2014/main" id="{AC9F3FB0-57AC-47D7-905B-28E41780F8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789" y="1741339"/>
                <a:ext cx="1805921" cy="1805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54099C-A203-460C-BB60-F406E13DBA64}"/>
                  </a:ext>
                </a:extLst>
              </p:cNvPr>
              <p:cNvSpPr txBox="1"/>
              <p:nvPr/>
            </p:nvSpPr>
            <p:spPr>
              <a:xfrm>
                <a:off x="4683522" y="3583878"/>
                <a:ext cx="3512453" cy="7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KEDA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통한 </a:t>
                </a:r>
                <a:r>
                  <a:rPr lang="en-US" altLang="ko-KR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FaaS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실현</a:t>
                </a:r>
                <a:b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</a:b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(Scale to Zero)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71EA2BE-C425-421B-AB76-C8615EA80CCC}"/>
                </a:ext>
              </a:extLst>
            </p:cNvPr>
            <p:cNvGrpSpPr/>
            <p:nvPr/>
          </p:nvGrpSpPr>
          <p:grpSpPr>
            <a:xfrm>
              <a:off x="7181353" y="1297946"/>
              <a:ext cx="5003200" cy="2623230"/>
              <a:chOff x="5764415" y="3902758"/>
              <a:chExt cx="5602547" cy="288847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89AF3D6-94AF-4226-9CAA-7154A7BA0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76047" y="3902758"/>
                <a:ext cx="5179282" cy="217872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22C566-A393-4229-9FEC-6A9B5957322A}"/>
                  </a:ext>
                </a:extLst>
              </p:cNvPr>
              <p:cNvSpPr txBox="1"/>
              <p:nvPr/>
            </p:nvSpPr>
            <p:spPr>
              <a:xfrm>
                <a:off x="5764415" y="6011770"/>
                <a:ext cx="5602547" cy="779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사고상황을 텍스트로 요약해주는 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MicroServices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동작</a:t>
                </a:r>
              </a:p>
            </p:txBody>
          </p:sp>
        </p:grp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FC6D36C-E9E8-43A2-8BCB-2844B751A4FB}"/>
                </a:ext>
              </a:extLst>
            </p:cNvPr>
            <p:cNvSpPr/>
            <p:nvPr/>
          </p:nvSpPr>
          <p:spPr>
            <a:xfrm>
              <a:off x="3067682" y="2238918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6CC86239-AC05-4AB5-93D2-892F080740FA}"/>
                </a:ext>
              </a:extLst>
            </p:cNvPr>
            <p:cNvSpPr/>
            <p:nvPr/>
          </p:nvSpPr>
          <p:spPr>
            <a:xfrm>
              <a:off x="6359883" y="2238917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6D15583-4234-4C68-85F9-AB781AA22EEA}"/>
              </a:ext>
            </a:extLst>
          </p:cNvPr>
          <p:cNvSpPr txBox="1"/>
          <p:nvPr/>
        </p:nvSpPr>
        <p:spPr>
          <a:xfrm>
            <a:off x="488950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83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630C14-EA0E-45F4-A2C2-D48185AF85A8}"/>
              </a:ext>
            </a:extLst>
          </p:cNvPr>
          <p:cNvGrpSpPr/>
          <p:nvPr/>
        </p:nvGrpSpPr>
        <p:grpSpPr>
          <a:xfrm>
            <a:off x="469900" y="1510007"/>
            <a:ext cx="3604018" cy="5364760"/>
            <a:chOff x="4187729" y="746620"/>
            <a:chExt cx="3604018" cy="536476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76DC1E8-CF31-423A-8A52-1F9F3A05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04B2F54-D52D-4075-96E2-368C570352C9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9C68D90-AD0E-492C-897F-DA66232FFB73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4B961A6-5AA3-4BF0-AE5B-841105F8D248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290792-358F-42F1-A147-A58D9EB49970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84AE96B-13A9-46AC-8989-6F4687123449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0F1B79D-EDE7-4F8F-9FE6-F10FFB929B9D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017E32A-50A3-42B6-BFFC-AF41E435A134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A410945-AC41-4910-AD14-EC069D23EA98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C948C0D-2E27-479F-93D4-CB3682472D8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4DA0280-5853-4F44-9917-54CC0200B8F5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5008CCF-8BC6-4FEF-B69B-64E8D60BEA29}"/>
              </a:ext>
            </a:extLst>
          </p:cNvPr>
          <p:cNvSpPr txBox="1"/>
          <p:nvPr/>
        </p:nvSpPr>
        <p:spPr>
          <a:xfrm>
            <a:off x="4683520" y="1788827"/>
            <a:ext cx="6342293" cy="467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초고속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대용량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코렌망을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이용하여 전국의 교통사고 감지에 대한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딥러닝을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처리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코어 클라우드인 대전에서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클라우드를 모니터링하여 통합 관리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사고상황 텍스트화 애플리케이션은 </a:t>
            </a:r>
            <a:r>
              <a:rPr lang="en-US" altLang="ko-KR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로서 작동하며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특정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클라우드가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Busy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혹은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Fault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상태여도 고가용성 보장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1508FB-20DB-47D0-9C94-0C37B8A0645B}"/>
              </a:ext>
            </a:extLst>
          </p:cNvPr>
          <p:cNvSpPr txBox="1"/>
          <p:nvPr/>
        </p:nvSpPr>
        <p:spPr>
          <a:xfrm>
            <a:off x="665917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66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개발 목표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FA35A-6C5E-4781-A786-A974006C5A23}"/>
              </a:ext>
            </a:extLst>
          </p:cNvPr>
          <p:cNvSpPr txBox="1"/>
          <p:nvPr/>
        </p:nvSpPr>
        <p:spPr>
          <a:xfrm>
            <a:off x="519112" y="1635837"/>
            <a:ext cx="1115377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활용하여 서비스를 제공하는 포드가 존재하지 않는 상태에서 외부의 특정 이벤트 발생 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이벤트를 처리하는 어플리케이션이 컨테이너 형태로 배포되도록 </a:t>
            </a:r>
            <a:r>
              <a:rPr lang="en-US" altLang="ko-KR" b="1" i="0" u="none" strike="noStrike" dirty="0" err="1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ScaledObject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정의한다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기능을 모두 수행한 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서비스를 제공하는 포드가 자동으로 소멸하는 </a:t>
            </a:r>
            <a:r>
              <a:rPr lang="en-US" altLang="ko-KR" b="0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Scale-to-Zero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트래픽이 많아져도 서비스가 원활하게 이루어지도록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out</a:t>
            </a:r>
            <a:r>
              <a:rPr lang="ko-KR" altLang="en-US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</a:t>
            </a:r>
            <a:r>
              <a:rPr lang="ko-KR" altLang="en-US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Load balancing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위험 요소를 감지하여 안전을 지킬 수 있는 다양한 형태의 서비스로 확장할 수 있도록 이벤트 기반의 </a:t>
            </a:r>
            <a:r>
              <a:rPr lang="en-US" altLang="ko-KR" b="0" i="0" u="none" strike="noStrike" dirty="0" err="1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 발생 시에만 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pod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배포되고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이에 대한 비용만 지불하여 인프라에 대한 부담을 줄인다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018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5146471" y="2974171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Modification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146471" y="3657600"/>
            <a:ext cx="535960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및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멘토링 이후 반영사항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(1)</a:t>
            </a:r>
          </a:p>
          <a:p>
            <a:pPr marL="457200" indent="-457200">
              <a:lnSpc>
                <a:spcPct val="150000"/>
              </a:lnSpc>
              <a:buFontTx/>
              <a:buAutoNum type="arabicParenR"/>
            </a:pP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멘토링 이후 반영사항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(2)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11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9197F67-1664-403A-850B-4F5E56B47384}"/>
              </a:ext>
            </a:extLst>
          </p:cNvPr>
          <p:cNvGrpSpPr/>
          <p:nvPr/>
        </p:nvGrpSpPr>
        <p:grpSpPr>
          <a:xfrm>
            <a:off x="7147257" y="990833"/>
            <a:ext cx="3604018" cy="5364760"/>
            <a:chOff x="4187729" y="746620"/>
            <a:chExt cx="3604018" cy="536476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7E9F3EB-9F29-4417-9C92-950522F6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9EBBE52-96FA-447A-9207-08055B4FFAF6}"/>
                </a:ext>
              </a:extLst>
            </p:cNvPr>
            <p:cNvSpPr/>
            <p:nvPr/>
          </p:nvSpPr>
          <p:spPr>
            <a:xfrm>
              <a:off x="5223539" y="196369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BC02966-D595-4488-BCB0-3928D5284B9A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9E01CD0-8F77-4F69-9E38-AD9D31727CCD}"/>
                </a:ext>
              </a:extLst>
            </p:cNvPr>
            <p:cNvSpPr/>
            <p:nvPr/>
          </p:nvSpPr>
          <p:spPr>
            <a:xfrm>
              <a:off x="5528340" y="299204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5FA05D1-4433-45F2-BD1E-0F3F40A4FD25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1D768C6-A5E1-4551-ABC7-A650DD564DB0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03C3BF1-F130-4451-83C9-E8FEE19237B0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5065747-CA40-42FB-9031-2011E72F2E6D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BF1F1C0-3AF0-4C88-959A-E3070B71F443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68C31E48-7DD1-4B0B-840A-782528CD067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660C6BC-6965-44C3-A1E9-B817E5CB6432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35D6A51-F5FC-4747-8369-648D4173F745}"/>
              </a:ext>
            </a:extLst>
          </p:cNvPr>
          <p:cNvGrpSpPr/>
          <p:nvPr/>
        </p:nvGrpSpPr>
        <p:grpSpPr>
          <a:xfrm>
            <a:off x="1564856" y="1016000"/>
            <a:ext cx="3604018" cy="5364760"/>
            <a:chOff x="4187729" y="746620"/>
            <a:chExt cx="3604018" cy="536476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FE93133-974D-404A-AE89-632328E7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9663F18-3443-4445-8AD7-ABA43EF28F5C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C708F77-305A-43A1-814D-102EEC366F42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BAD2895-5527-4E65-A0BA-5C31EC2B0AD6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8290680-0C3F-4400-8D02-A9C513CE64E8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883E42B1-00B2-488A-AEC5-E28181322BDB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D1DC9BBB-992C-456A-9EEA-2E7F65160FF5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00F88874-43F4-4E39-ACD6-4F70747DF9AB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07F3E47-15AD-41F9-A927-6D5F7DFAE654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47582BC-7CBC-4BB9-B8BB-F615FB06CBD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88D7203-F645-4DDB-90DA-6C5FEE12944F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5D148B6D-8440-4FC6-9E6F-24D6DCB8AFC0}"/>
              </a:ext>
            </a:extLst>
          </p:cNvPr>
          <p:cNvSpPr/>
          <p:nvPr/>
        </p:nvSpPr>
        <p:spPr>
          <a:xfrm>
            <a:off x="5817935" y="3087632"/>
            <a:ext cx="680261" cy="538539"/>
          </a:xfrm>
          <a:prstGeom prst="rightArrow">
            <a:avLst/>
          </a:prstGeom>
          <a:solidFill>
            <a:srgbClr val="5A7D5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B44AA8-4234-45ED-B811-6424F1EC049B}"/>
              </a:ext>
            </a:extLst>
          </p:cNvPr>
          <p:cNvSpPr txBox="1"/>
          <p:nvPr/>
        </p:nvSpPr>
        <p:spPr>
          <a:xfrm>
            <a:off x="1920152" y="6118937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A1AD49-7C13-46A5-A69F-FB174651893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AA44AF-1DAC-418A-A685-A3784C315336}"/>
              </a:ext>
            </a:extLst>
          </p:cNvPr>
          <p:cNvSpPr txBox="1"/>
          <p:nvPr/>
        </p:nvSpPr>
        <p:spPr>
          <a:xfrm>
            <a:off x="665917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50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1368</Words>
  <Application>Microsoft Office PowerPoint</Application>
  <PresentationFormat>와이드스크린</PresentationFormat>
  <Paragraphs>244</Paragraphs>
  <Slides>21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G마켓 산스 TTF Medium</vt:lpstr>
      <vt:lpstr>G마켓 산스 TTF Bold</vt:lpstr>
      <vt:lpstr>Office 테마</vt:lpstr>
      <vt:lpstr>Event 기반 FaaS를  적용한 안전한 스마트 시티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기반 FaaS를  적용한 위험 알림 시스템</dc:title>
  <dc:creator>윤창섭</dc:creator>
  <cp:lastModifiedBy>윤창섭</cp:lastModifiedBy>
  <cp:revision>23</cp:revision>
  <dcterms:created xsi:type="dcterms:W3CDTF">2021-08-08T08:01:19Z</dcterms:created>
  <dcterms:modified xsi:type="dcterms:W3CDTF">2021-08-10T05:32:28Z</dcterms:modified>
</cp:coreProperties>
</file>